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0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08" r:id="rId15"/>
    <p:sldId id="269" r:id="rId16"/>
    <p:sldId id="270" r:id="rId17"/>
    <p:sldId id="272" r:id="rId18"/>
    <p:sldId id="273" r:id="rId19"/>
    <p:sldId id="284" r:id="rId20"/>
    <p:sldId id="285" r:id="rId21"/>
    <p:sldId id="300" r:id="rId22"/>
    <p:sldId id="301" r:id="rId23"/>
    <p:sldId id="278" r:id="rId24"/>
    <p:sldId id="279" r:id="rId25"/>
    <p:sldId id="302" r:id="rId26"/>
    <p:sldId id="280" r:id="rId27"/>
    <p:sldId id="281" r:id="rId28"/>
    <p:sldId id="303" r:id="rId29"/>
    <p:sldId id="298" r:id="rId30"/>
    <p:sldId id="304" r:id="rId31"/>
    <p:sldId id="306" r:id="rId32"/>
    <p:sldId id="307" r:id="rId33"/>
  </p:sldIdLst>
  <p:sldSz cx="6858000" cy="9906000" type="A4"/>
  <p:notesSz cx="6807200" cy="993933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  <p15:guide id="3" pos="346">
          <p15:clr>
            <a:srgbClr val="A4A3A4"/>
          </p15:clr>
        </p15:guide>
        <p15:guide id="4" pos="39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984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6" autoAdjust="0"/>
    <p:restoredTop sz="94591"/>
  </p:normalViewPr>
  <p:slideViewPr>
    <p:cSldViewPr snapToGrid="0" showGuides="1">
      <p:cViewPr varScale="1">
        <p:scale>
          <a:sx n="77" d="100"/>
          <a:sy n="77" d="100"/>
        </p:scale>
        <p:origin x="3408" y="200"/>
      </p:cViewPr>
      <p:guideLst>
        <p:guide orient="horz" pos="3120"/>
        <p:guide pos="2160"/>
        <p:guide pos="346"/>
        <p:guide pos="39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C9343-F993-425E-9EC5-9550721346A9}" type="datetimeFigureOut">
              <a:rPr lang="zh-CN" altLang="en-US" smtClean="0"/>
              <a:t>16/9/1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114550" y="746125"/>
            <a:ext cx="25781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80636-8790-43B9-BB1A-212C5E526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242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0B0F-8986-415C-B1CE-2A2CA7DD4831}" type="datetimeFigureOut">
              <a:rPr lang="zh-CN" altLang="en-US" smtClean="0"/>
              <a:t>16/9/1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BDE0-3550-4B8A-B206-11A85CBD4B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82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0B0F-8986-415C-B1CE-2A2CA7DD4831}" type="datetimeFigureOut">
              <a:rPr lang="zh-CN" altLang="en-US" smtClean="0"/>
              <a:t>16/9/1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BDE0-3550-4B8A-B206-11A85CBD4B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493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0B0F-8986-415C-B1CE-2A2CA7DD4831}" type="datetimeFigureOut">
              <a:rPr lang="zh-CN" altLang="en-US" smtClean="0"/>
              <a:t>16/9/1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BDE0-3550-4B8A-B206-11A85CBD4B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46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0B0F-8986-415C-B1CE-2A2CA7DD4831}" type="datetimeFigureOut">
              <a:rPr lang="zh-CN" altLang="en-US" smtClean="0"/>
              <a:t>16/9/1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BDE0-3550-4B8A-B206-11A85CBD4B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655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0B0F-8986-415C-B1CE-2A2CA7DD4831}" type="datetimeFigureOut">
              <a:rPr lang="zh-CN" altLang="en-US" smtClean="0"/>
              <a:t>16/9/1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BDE0-3550-4B8A-B206-11A85CBD4B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441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0B0F-8986-415C-B1CE-2A2CA7DD4831}" type="datetimeFigureOut">
              <a:rPr lang="zh-CN" altLang="en-US" smtClean="0"/>
              <a:t>16/9/1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BDE0-3550-4B8A-B206-11A85CBD4B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206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0B0F-8986-415C-B1CE-2A2CA7DD4831}" type="datetimeFigureOut">
              <a:rPr lang="zh-CN" altLang="en-US" smtClean="0"/>
              <a:t>16/9/1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BDE0-3550-4B8A-B206-11A85CBD4B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48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0B0F-8986-415C-B1CE-2A2CA7DD4831}" type="datetimeFigureOut">
              <a:rPr lang="zh-CN" altLang="en-US" smtClean="0"/>
              <a:t>16/9/1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BDE0-3550-4B8A-B206-11A85CBD4B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18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0B0F-8986-415C-B1CE-2A2CA7DD4831}" type="datetimeFigureOut">
              <a:rPr lang="zh-CN" altLang="en-US" smtClean="0"/>
              <a:t>16/9/1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BDE0-3550-4B8A-B206-11A85CBD4B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30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0B0F-8986-415C-B1CE-2A2CA7DD4831}" type="datetimeFigureOut">
              <a:rPr lang="zh-CN" altLang="en-US" smtClean="0"/>
              <a:t>16/9/1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BDE0-3550-4B8A-B206-11A85CBD4B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94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0B0F-8986-415C-B1CE-2A2CA7DD4831}" type="datetimeFigureOut">
              <a:rPr lang="zh-CN" altLang="en-US" smtClean="0"/>
              <a:t>16/9/1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BDE0-3550-4B8A-B206-11A85CBD4B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755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E0B0F-8986-415C-B1CE-2A2CA7DD4831}" type="datetimeFigureOut">
              <a:rPr lang="zh-CN" altLang="en-US" smtClean="0"/>
              <a:t>16/9/1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5BDE0-3550-4B8A-B206-11A85CBD4B8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685800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-冬青黑体传统中文-W3" pitchFamily="2" charset="-122"/>
                <a:ea typeface="H-冬青黑体传统中文-W3" pitchFamily="2" charset="-122"/>
              </a:rPr>
              <a:t>行走上海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-冬青黑体传统中文-W3" pitchFamily="2" charset="-122"/>
                <a:ea typeface="H-冬青黑体传统中文-W3" pitchFamily="2" charset="-122"/>
              </a:rPr>
              <a:t>2016——</a:t>
            </a:r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-冬青黑体传统中文-W3" pitchFamily="2" charset="-122"/>
                <a:ea typeface="H-冬青黑体传统中文-W3" pitchFamily="2" charset="-122"/>
              </a:rPr>
              <a:t>社区空间微更新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H-冬青黑体传统中文-W3" pitchFamily="2" charset="-122"/>
              <a:ea typeface="H-冬青黑体传统中文-W3" pitchFamily="2" charset="-122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-3752"/>
            <a:ext cx="4283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方正黄草简体" pitchFamily="65" charset="-122"/>
                <a:ea typeface="方正黄草简体" pitchFamily="65" charset="-122"/>
              </a:rPr>
              <a:t>试点项目基本概况</a:t>
            </a:r>
            <a:endParaRPr lang="zh-CN" altLang="en-US" sz="2000" b="1" dirty="0">
              <a:solidFill>
                <a:srgbClr val="C00000"/>
              </a:solidFill>
              <a:latin typeface="方正黄草简体" pitchFamily="65" charset="-122"/>
              <a:ea typeface="方正黄草简体" pitchFamily="65" charset="-122"/>
            </a:endParaRPr>
          </a:p>
        </p:txBody>
      </p:sp>
      <p:sp>
        <p:nvSpPr>
          <p:cNvPr id="9" name="任意多边形 8"/>
          <p:cNvSpPr/>
          <p:nvPr userDrawn="1"/>
        </p:nvSpPr>
        <p:spPr>
          <a:xfrm>
            <a:off x="-9525" y="314324"/>
            <a:ext cx="6867525" cy="45719"/>
          </a:xfrm>
          <a:custGeom>
            <a:avLst/>
            <a:gdLst>
              <a:gd name="connsiteX0" fmla="*/ 0 w 9144000"/>
              <a:gd name="connsiteY0" fmla="*/ 0 h 0"/>
              <a:gd name="connsiteX1" fmla="*/ 9144000 w 9144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23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microsoft.com/office/2007/relationships/hdphoto" Target="../media/hdphoto3.wdp"/><Relationship Id="rId5" Type="http://schemas.openxmlformats.org/officeDocument/2006/relationships/image" Target="../media/image63.jpe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68.jpeg"/><Relationship Id="rId5" Type="http://schemas.microsoft.com/office/2007/relationships/hdphoto" Target="../media/hdphoto6.wdp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microsoft.com/office/2007/relationships/hdphoto" Target="../media/hdphoto7.wdp"/><Relationship Id="rId6" Type="http://schemas.openxmlformats.org/officeDocument/2006/relationships/image" Target="../media/image73.jpeg"/><Relationship Id="rId7" Type="http://schemas.microsoft.com/office/2007/relationships/hdphoto" Target="../media/hdphoto8.wdp"/><Relationship Id="rId8" Type="http://schemas.openxmlformats.org/officeDocument/2006/relationships/image" Target="../media/image74.jpeg"/><Relationship Id="rId9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80.jpeg"/><Relationship Id="rId5" Type="http://schemas.microsoft.com/office/2007/relationships/hdphoto" Target="../media/hdphoto10.wdp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7" Type="http://schemas.openxmlformats.org/officeDocument/2006/relationships/image" Target="../media/image86.jpeg"/><Relationship Id="rId8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6" Type="http://schemas.openxmlformats.org/officeDocument/2006/relationships/image" Target="../media/image97.jpeg"/><Relationship Id="rId7" Type="http://schemas.openxmlformats.org/officeDocument/2006/relationships/image" Target="../media/image98.jpeg"/><Relationship Id="rId8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5" Type="http://schemas.openxmlformats.org/officeDocument/2006/relationships/image" Target="../media/image106.jpeg"/><Relationship Id="rId6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5" Type="http://schemas.openxmlformats.org/officeDocument/2006/relationships/image" Target="../media/image114.jpeg"/><Relationship Id="rId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中心项目\行走上海\街道试点踏勘\IMG_0829.JPG"/>
          <p:cNvPicPr>
            <a:picLocks noChangeAspect="1" noChangeArrowheads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55718"/>
            <a:ext cx="6858000" cy="255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40" y="4309219"/>
            <a:ext cx="6832894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b="1" dirty="0" smtClean="0">
                <a:latin typeface="H-冬青黑体传统中文-W3" pitchFamily="2" charset="-122"/>
                <a:ea typeface="H-冬青黑体传统中文-W3" pitchFamily="2" charset="-122"/>
              </a:rPr>
              <a:t>行走上海</a:t>
            </a:r>
            <a:r>
              <a:rPr lang="en-US" altLang="zh-CN" sz="2000" b="1" dirty="0" smtClean="0">
                <a:latin typeface="H-冬青黑体传统中文-W3" pitchFamily="2" charset="-122"/>
                <a:ea typeface="H-冬青黑体传统中文-W3" pitchFamily="2" charset="-122"/>
              </a:rPr>
              <a:t>2016——</a:t>
            </a:r>
            <a:r>
              <a:rPr lang="zh-CN" altLang="en-US" sz="2000" b="1" dirty="0" smtClean="0">
                <a:latin typeface="H-冬青黑体传统中文-W3" pitchFamily="2" charset="-122"/>
                <a:ea typeface="H-冬青黑体传统中文-W3" pitchFamily="2" charset="-122"/>
              </a:rPr>
              <a:t>社区空间微更新</a:t>
            </a:r>
            <a:endParaRPr lang="zh-CN" altLang="en-US" sz="2000" b="1" dirty="0">
              <a:solidFill>
                <a:srgbClr val="C00000"/>
              </a:solidFill>
              <a:latin typeface="H-冬青黑体传统中文-W3" pitchFamily="2" charset="-122"/>
              <a:ea typeface="H-冬青黑体传统中文-W3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743" y="4953000"/>
            <a:ext cx="6103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400" b="1" dirty="0" smtClean="0">
                <a:solidFill>
                  <a:srgbClr val="C00000"/>
                </a:solidFill>
                <a:latin typeface="方正黄草简体" pitchFamily="65" charset="-122"/>
                <a:ea typeface="方正黄草简体" pitchFamily="65" charset="-122"/>
              </a:rPr>
              <a:t>试点</a:t>
            </a:r>
            <a:r>
              <a:rPr lang="zh-CN" altLang="en-US" sz="4400" b="1" dirty="0">
                <a:solidFill>
                  <a:srgbClr val="C00000"/>
                </a:solidFill>
                <a:latin typeface="方正黄草简体" pitchFamily="65" charset="-122"/>
                <a:ea typeface="方正黄草简体" pitchFamily="65" charset="-122"/>
              </a:rPr>
              <a:t>项目基本概况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6989" y="7839083"/>
            <a:ext cx="2898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zh-CN" sz="1200" b="1" dirty="0" smtClean="0">
                <a:latin typeface="H-冬青黑体传统中文-W3" pitchFamily="2" charset="-122"/>
                <a:ea typeface="H-冬青黑体传统中文-W3" pitchFamily="2" charset="-122"/>
              </a:rPr>
              <a:t>市</a:t>
            </a:r>
            <a:r>
              <a:rPr lang="zh-CN" altLang="zh-CN" sz="1200" b="1" dirty="0">
                <a:latin typeface="H-冬青黑体传统中文-W3" pitchFamily="2" charset="-122"/>
                <a:ea typeface="H-冬青黑体传统中文-W3" pitchFamily="2" charset="-122"/>
              </a:rPr>
              <a:t>规土局风貌处</a:t>
            </a:r>
          </a:p>
          <a:p>
            <a:pPr algn="r">
              <a:lnSpc>
                <a:spcPct val="150000"/>
              </a:lnSpc>
            </a:pPr>
            <a:r>
              <a:rPr lang="zh-CN" altLang="zh-CN" sz="1200" b="1" dirty="0">
                <a:latin typeface="H-冬青黑体传统中文-W3" pitchFamily="2" charset="-122"/>
                <a:ea typeface="H-冬青黑体传统中文-W3" pitchFamily="2" charset="-122"/>
              </a:rPr>
              <a:t>市规土局公众参与处</a:t>
            </a:r>
          </a:p>
          <a:p>
            <a:pPr algn="r">
              <a:lnSpc>
                <a:spcPct val="150000"/>
              </a:lnSpc>
            </a:pPr>
            <a:r>
              <a:rPr lang="zh-CN" altLang="en-US" sz="1200" b="1" dirty="0" smtClean="0">
                <a:latin typeface="H-冬青黑体传统中文-W3" pitchFamily="2" charset="-122"/>
                <a:ea typeface="H-冬青黑体传统中文-W3" pitchFamily="2" charset="-122"/>
              </a:rPr>
              <a:t>上海城市公共空间设计促进中心</a:t>
            </a:r>
            <a:endParaRPr lang="en-US" altLang="zh-CN" sz="1200" b="1" dirty="0" smtClean="0">
              <a:latin typeface="H-冬青黑体传统中文-W3" pitchFamily="2" charset="-122"/>
              <a:ea typeface="H-冬青黑体传统中文-W3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200" b="1" dirty="0" smtClean="0">
                <a:latin typeface="H-冬青黑体传统中文-W3" pitchFamily="2" charset="-122"/>
                <a:ea typeface="H-冬青黑体传统中文-W3" pitchFamily="2" charset="-122"/>
              </a:rPr>
              <a:t>2016.04.18</a:t>
            </a:r>
            <a:endParaRPr lang="zh-CN" altLang="en-US" sz="1200" b="1" dirty="0">
              <a:latin typeface="H-冬青黑体传统中文-W3" pitchFamily="2" charset="-122"/>
              <a:ea typeface="H-冬青黑体传统中文-W3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6859734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87" y="-39995"/>
            <a:ext cx="6843713" cy="992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49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490185" y="840408"/>
            <a:ext cx="448468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3. </a:t>
            </a:r>
            <a:r>
              <a:rPr lang="zh-CN" altLang="en-US" sz="16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虹旭小区</a:t>
            </a:r>
          </a:p>
        </p:txBody>
      </p:sp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490185" y="1753377"/>
            <a:ext cx="5771156" cy="236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一</a:t>
            </a:r>
            <a:r>
              <a:rPr lang="zh-CN" altLang="en-US" sz="1200" b="1" dirty="0" smtClean="0">
                <a:latin typeface="华文细黑" pitchFamily="2" charset="-122"/>
                <a:ea typeface="华文细黑" pitchFamily="2" charset="-122"/>
              </a:rPr>
              <a:t>、试点社区概况</a:t>
            </a:r>
            <a:endParaRPr lang="en-US" altLang="zh-CN" sz="1200" b="1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）基地位置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556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位于虹古路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417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弄。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）社区概况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240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该社区正进行外环境优化，建设健身步道、电线落地。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 smtClean="0">
                <a:latin typeface="华文细黑" pitchFamily="2" charset="-122"/>
                <a:ea typeface="华文细黑" pitchFamily="2" charset="-122"/>
              </a:rPr>
              <a:t>二</a:t>
            </a: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、居民需求</a:t>
            </a:r>
            <a:endParaRPr lang="en-US" altLang="zh-CN" sz="1200" b="1" dirty="0">
              <a:latin typeface="华文细黑" pitchFamily="2" charset="-122"/>
              <a:ea typeface="华文细黑" pitchFamily="2" charset="-122"/>
            </a:endParaRPr>
          </a:p>
          <a:p>
            <a:pPr indent="3240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小区入口设计，合理规划垃圾箱位置；中央绿地环境整治，小区内部慢步道沿线增设休憩设施。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43" r="30571"/>
          <a:stretch/>
        </p:blipFill>
        <p:spPr bwMode="auto">
          <a:xfrm>
            <a:off x="0" y="0"/>
            <a:ext cx="6857999" cy="994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6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桌面文件\桌面\虹旭小区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1655" y="4953000"/>
            <a:ext cx="2826207" cy="427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桌面文件\桌面\虹旭小区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7579" y="4953000"/>
            <a:ext cx="2811741" cy="427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 descr="d:\桌面文件\桌面\441613430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3"/>
          <a:stretch/>
        </p:blipFill>
        <p:spPr bwMode="auto">
          <a:xfrm>
            <a:off x="549275" y="910363"/>
            <a:ext cx="5760045" cy="38395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矩形 7"/>
          <p:cNvSpPr/>
          <p:nvPr/>
        </p:nvSpPr>
        <p:spPr>
          <a:xfrm>
            <a:off x="961267" y="4343400"/>
            <a:ext cx="5348054" cy="40651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中央绿地功能单一，凉亭布恩给你遮阳避雨，铺地陈旧且不防滑，周边绿化环境需要整治。</a:t>
            </a:r>
            <a:endParaRPr lang="zh-CN" altLang="en-US" sz="12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1656" y="4343400"/>
            <a:ext cx="409611" cy="3937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01</a:t>
            </a:r>
            <a:endParaRPr lang="zh-CN" altLang="en-US" sz="1200" b="1" dirty="0"/>
          </a:p>
        </p:txBody>
      </p:sp>
      <p:sp>
        <p:nvSpPr>
          <p:cNvPr id="12" name="矩形 11"/>
          <p:cNvSpPr/>
          <p:nvPr/>
        </p:nvSpPr>
        <p:spPr>
          <a:xfrm>
            <a:off x="549275" y="8801100"/>
            <a:ext cx="409611" cy="421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02</a:t>
            </a:r>
            <a:endParaRPr lang="zh-CN" altLang="en-US" sz="1200" b="1" dirty="0"/>
          </a:p>
        </p:txBody>
      </p:sp>
      <p:sp>
        <p:nvSpPr>
          <p:cNvPr id="13" name="矩形 12"/>
          <p:cNvSpPr/>
          <p:nvPr/>
        </p:nvSpPr>
        <p:spPr>
          <a:xfrm>
            <a:off x="961266" y="8801100"/>
            <a:ext cx="2416595" cy="42512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小区内部慢步道沿线增设休憩设施。</a:t>
            </a:r>
            <a:endParaRPr lang="zh-CN" altLang="en-US" sz="12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97579" y="8928626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03</a:t>
            </a:r>
            <a:endParaRPr lang="zh-CN" altLang="en-US" sz="12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43" r="30643"/>
          <a:stretch/>
        </p:blipFill>
        <p:spPr bwMode="auto">
          <a:xfrm>
            <a:off x="0" y="0"/>
            <a:ext cx="6858000" cy="996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33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3604165" y="5598168"/>
            <a:ext cx="3034338" cy="3711407"/>
            <a:chOff x="3935915" y="583474"/>
            <a:chExt cx="4884234" cy="597408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35915" y="584201"/>
              <a:ext cx="4884234" cy="5969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任意多边形 15"/>
            <p:cNvSpPr/>
            <p:nvPr/>
          </p:nvSpPr>
          <p:spPr>
            <a:xfrm>
              <a:off x="4743450" y="1066800"/>
              <a:ext cx="3333750" cy="3905250"/>
            </a:xfrm>
            <a:custGeom>
              <a:avLst/>
              <a:gdLst>
                <a:gd name="connsiteX0" fmla="*/ 1152525 w 3333750"/>
                <a:gd name="connsiteY0" fmla="*/ 0 h 3905250"/>
                <a:gd name="connsiteX1" fmla="*/ 981075 w 3333750"/>
                <a:gd name="connsiteY1" fmla="*/ 1781175 h 3905250"/>
                <a:gd name="connsiteX2" fmla="*/ 962025 w 3333750"/>
                <a:gd name="connsiteY2" fmla="*/ 1857375 h 3905250"/>
                <a:gd name="connsiteX3" fmla="*/ 914400 w 3333750"/>
                <a:gd name="connsiteY3" fmla="*/ 1876425 h 3905250"/>
                <a:gd name="connsiteX4" fmla="*/ 95250 w 3333750"/>
                <a:gd name="connsiteY4" fmla="*/ 1781175 h 3905250"/>
                <a:gd name="connsiteX5" fmla="*/ 0 w 3333750"/>
                <a:gd name="connsiteY5" fmla="*/ 3609975 h 3905250"/>
                <a:gd name="connsiteX6" fmla="*/ 142875 w 3333750"/>
                <a:gd name="connsiteY6" fmla="*/ 3619500 h 3905250"/>
                <a:gd name="connsiteX7" fmla="*/ 142875 w 3333750"/>
                <a:gd name="connsiteY7" fmla="*/ 3676650 h 3905250"/>
                <a:gd name="connsiteX8" fmla="*/ 714375 w 3333750"/>
                <a:gd name="connsiteY8" fmla="*/ 3686175 h 3905250"/>
                <a:gd name="connsiteX9" fmla="*/ 714375 w 3333750"/>
                <a:gd name="connsiteY9" fmla="*/ 3724275 h 3905250"/>
                <a:gd name="connsiteX10" fmla="*/ 762000 w 3333750"/>
                <a:gd name="connsiteY10" fmla="*/ 3733800 h 3905250"/>
                <a:gd name="connsiteX11" fmla="*/ 742950 w 3333750"/>
                <a:gd name="connsiteY11" fmla="*/ 3848100 h 3905250"/>
                <a:gd name="connsiteX12" fmla="*/ 1343025 w 3333750"/>
                <a:gd name="connsiteY12" fmla="*/ 3905250 h 3905250"/>
                <a:gd name="connsiteX13" fmla="*/ 1676400 w 3333750"/>
                <a:gd name="connsiteY13" fmla="*/ 3200400 h 3905250"/>
                <a:gd name="connsiteX14" fmla="*/ 1714500 w 3333750"/>
                <a:gd name="connsiteY14" fmla="*/ 2905125 h 3905250"/>
                <a:gd name="connsiteX15" fmla="*/ 1828800 w 3333750"/>
                <a:gd name="connsiteY15" fmla="*/ 2638425 h 3905250"/>
                <a:gd name="connsiteX16" fmla="*/ 2476500 w 3333750"/>
                <a:gd name="connsiteY16" fmla="*/ 2838450 h 3905250"/>
                <a:gd name="connsiteX17" fmla="*/ 2943225 w 3333750"/>
                <a:gd name="connsiteY17" fmla="*/ 2838450 h 3905250"/>
                <a:gd name="connsiteX18" fmla="*/ 2962275 w 3333750"/>
                <a:gd name="connsiteY18" fmla="*/ 2800350 h 3905250"/>
                <a:gd name="connsiteX19" fmla="*/ 3190875 w 3333750"/>
                <a:gd name="connsiteY19" fmla="*/ 2809875 h 3905250"/>
                <a:gd name="connsiteX20" fmla="*/ 3190875 w 3333750"/>
                <a:gd name="connsiteY20" fmla="*/ 2705100 h 3905250"/>
                <a:gd name="connsiteX21" fmla="*/ 2790825 w 3333750"/>
                <a:gd name="connsiteY21" fmla="*/ 2724150 h 3905250"/>
                <a:gd name="connsiteX22" fmla="*/ 2800350 w 3333750"/>
                <a:gd name="connsiteY22" fmla="*/ 2066925 h 3905250"/>
                <a:gd name="connsiteX23" fmla="*/ 3219450 w 3333750"/>
                <a:gd name="connsiteY23" fmla="*/ 2066925 h 3905250"/>
                <a:gd name="connsiteX24" fmla="*/ 3248025 w 3333750"/>
                <a:gd name="connsiteY24" fmla="*/ 2066925 h 3905250"/>
                <a:gd name="connsiteX25" fmla="*/ 3324225 w 3333750"/>
                <a:gd name="connsiteY25" fmla="*/ 819150 h 3905250"/>
                <a:gd name="connsiteX26" fmla="*/ 3333750 w 3333750"/>
                <a:gd name="connsiteY26" fmla="*/ 476250 h 3905250"/>
                <a:gd name="connsiteX27" fmla="*/ 3295650 w 3333750"/>
                <a:gd name="connsiteY27" fmla="*/ 371475 h 3905250"/>
                <a:gd name="connsiteX28" fmla="*/ 3190875 w 3333750"/>
                <a:gd name="connsiteY28" fmla="*/ 219075 h 3905250"/>
                <a:gd name="connsiteX29" fmla="*/ 1152525 w 3333750"/>
                <a:gd name="connsiteY29" fmla="*/ 0 h 390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33750" h="3905250">
                  <a:moveTo>
                    <a:pt x="1152525" y="0"/>
                  </a:moveTo>
                  <a:lnTo>
                    <a:pt x="981075" y="1781175"/>
                  </a:lnTo>
                  <a:lnTo>
                    <a:pt x="962025" y="1857375"/>
                  </a:lnTo>
                  <a:lnTo>
                    <a:pt x="914400" y="1876425"/>
                  </a:lnTo>
                  <a:lnTo>
                    <a:pt x="95250" y="1781175"/>
                  </a:lnTo>
                  <a:lnTo>
                    <a:pt x="0" y="3609975"/>
                  </a:lnTo>
                  <a:lnTo>
                    <a:pt x="142875" y="3619500"/>
                  </a:lnTo>
                  <a:lnTo>
                    <a:pt x="142875" y="3676650"/>
                  </a:lnTo>
                  <a:lnTo>
                    <a:pt x="714375" y="3686175"/>
                  </a:lnTo>
                  <a:lnTo>
                    <a:pt x="714375" y="3724275"/>
                  </a:lnTo>
                  <a:lnTo>
                    <a:pt x="762000" y="3733800"/>
                  </a:lnTo>
                  <a:lnTo>
                    <a:pt x="742950" y="3848100"/>
                  </a:lnTo>
                  <a:lnTo>
                    <a:pt x="1343025" y="3905250"/>
                  </a:lnTo>
                  <a:lnTo>
                    <a:pt x="1676400" y="3200400"/>
                  </a:lnTo>
                  <a:lnTo>
                    <a:pt x="1714500" y="2905125"/>
                  </a:lnTo>
                  <a:lnTo>
                    <a:pt x="1828800" y="2638425"/>
                  </a:lnTo>
                  <a:lnTo>
                    <a:pt x="2476500" y="2838450"/>
                  </a:lnTo>
                  <a:lnTo>
                    <a:pt x="2943225" y="2838450"/>
                  </a:lnTo>
                  <a:lnTo>
                    <a:pt x="2962275" y="2800350"/>
                  </a:lnTo>
                  <a:lnTo>
                    <a:pt x="3190875" y="2809875"/>
                  </a:lnTo>
                  <a:lnTo>
                    <a:pt x="3190875" y="2705100"/>
                  </a:lnTo>
                  <a:lnTo>
                    <a:pt x="2790825" y="2724150"/>
                  </a:lnTo>
                  <a:lnTo>
                    <a:pt x="2800350" y="2066925"/>
                  </a:lnTo>
                  <a:lnTo>
                    <a:pt x="3219450" y="2066925"/>
                  </a:lnTo>
                  <a:lnTo>
                    <a:pt x="3248025" y="2066925"/>
                  </a:lnTo>
                  <a:lnTo>
                    <a:pt x="3324225" y="819150"/>
                  </a:lnTo>
                  <a:lnTo>
                    <a:pt x="3333750" y="476250"/>
                  </a:lnTo>
                  <a:lnTo>
                    <a:pt x="3295650" y="371475"/>
                  </a:lnTo>
                  <a:lnTo>
                    <a:pt x="3190875" y="219075"/>
                  </a:lnTo>
                  <a:lnTo>
                    <a:pt x="1152525" y="0"/>
                  </a:lnTo>
                  <a:close/>
                </a:path>
              </a:pathLst>
            </a:custGeom>
            <a:noFill/>
            <a:ln w="25400">
              <a:solidFill>
                <a:srgbClr val="C00000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3944983" y="801189"/>
              <a:ext cx="4859383" cy="513805"/>
            </a:xfrm>
            <a:custGeom>
              <a:avLst/>
              <a:gdLst>
                <a:gd name="connsiteX0" fmla="*/ 0 w 4859383"/>
                <a:gd name="connsiteY0" fmla="*/ 0 h 513805"/>
                <a:gd name="connsiteX1" fmla="*/ 4859383 w 4859383"/>
                <a:gd name="connsiteY1" fmla="*/ 513805 h 51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9383" h="513805">
                  <a:moveTo>
                    <a:pt x="0" y="0"/>
                  </a:moveTo>
                  <a:lnTo>
                    <a:pt x="4859383" y="513805"/>
                  </a:lnTo>
                </a:path>
              </a:pathLst>
            </a:custGeom>
            <a:noFill/>
            <a:ln w="127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7933509" y="592183"/>
              <a:ext cx="357051" cy="5965371"/>
            </a:xfrm>
            <a:custGeom>
              <a:avLst/>
              <a:gdLst>
                <a:gd name="connsiteX0" fmla="*/ 357051 w 357051"/>
                <a:gd name="connsiteY0" fmla="*/ 0 h 5965371"/>
                <a:gd name="connsiteX1" fmla="*/ 226422 w 357051"/>
                <a:gd name="connsiteY1" fmla="*/ 670560 h 5965371"/>
                <a:gd name="connsiteX2" fmla="*/ 0 w 357051"/>
                <a:gd name="connsiteY2" fmla="*/ 5468983 h 5965371"/>
                <a:gd name="connsiteX3" fmla="*/ 104502 w 357051"/>
                <a:gd name="connsiteY3" fmla="*/ 5965371 h 5965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051" h="5965371">
                  <a:moveTo>
                    <a:pt x="357051" y="0"/>
                  </a:moveTo>
                  <a:lnTo>
                    <a:pt x="226422" y="670560"/>
                  </a:lnTo>
                  <a:lnTo>
                    <a:pt x="0" y="5468983"/>
                  </a:lnTo>
                  <a:lnTo>
                    <a:pt x="104502" y="5965371"/>
                  </a:lnTo>
                </a:path>
              </a:pathLst>
            </a:custGeom>
            <a:noFill/>
            <a:ln w="127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4580709" y="583474"/>
              <a:ext cx="252548" cy="5974080"/>
            </a:xfrm>
            <a:custGeom>
              <a:avLst/>
              <a:gdLst>
                <a:gd name="connsiteX0" fmla="*/ 252548 w 252548"/>
                <a:gd name="connsiteY0" fmla="*/ 0 h 5974080"/>
                <a:gd name="connsiteX1" fmla="*/ 0 w 252548"/>
                <a:gd name="connsiteY1" fmla="*/ 5974080 h 597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548" h="5974080">
                  <a:moveTo>
                    <a:pt x="252548" y="0"/>
                  </a:moveTo>
                  <a:lnTo>
                    <a:pt x="0" y="5974080"/>
                  </a:lnTo>
                </a:path>
              </a:pathLst>
            </a:custGeom>
            <a:noFill/>
            <a:ln w="127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944983" y="5320937"/>
              <a:ext cx="4868091" cy="827314"/>
            </a:xfrm>
            <a:custGeom>
              <a:avLst/>
              <a:gdLst>
                <a:gd name="connsiteX0" fmla="*/ 0 w 4868091"/>
                <a:gd name="connsiteY0" fmla="*/ 0 h 827314"/>
                <a:gd name="connsiteX1" fmla="*/ 505097 w 4868091"/>
                <a:gd name="connsiteY1" fmla="*/ 139337 h 827314"/>
                <a:gd name="connsiteX2" fmla="*/ 1140823 w 4868091"/>
                <a:gd name="connsiteY2" fmla="*/ 296092 h 827314"/>
                <a:gd name="connsiteX3" fmla="*/ 1933303 w 4868091"/>
                <a:gd name="connsiteY3" fmla="*/ 478972 h 827314"/>
                <a:gd name="connsiteX4" fmla="*/ 2595154 w 4868091"/>
                <a:gd name="connsiteY4" fmla="*/ 592183 h 827314"/>
                <a:gd name="connsiteX5" fmla="*/ 3361508 w 4868091"/>
                <a:gd name="connsiteY5" fmla="*/ 705394 h 827314"/>
                <a:gd name="connsiteX6" fmla="*/ 4005943 w 4868091"/>
                <a:gd name="connsiteY6" fmla="*/ 766354 h 827314"/>
                <a:gd name="connsiteX7" fmla="*/ 4868091 w 4868091"/>
                <a:gd name="connsiteY7" fmla="*/ 827314 h 82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68091" h="827314">
                  <a:moveTo>
                    <a:pt x="0" y="0"/>
                  </a:moveTo>
                  <a:lnTo>
                    <a:pt x="505097" y="139337"/>
                  </a:lnTo>
                  <a:lnTo>
                    <a:pt x="1140823" y="296092"/>
                  </a:lnTo>
                  <a:lnTo>
                    <a:pt x="1933303" y="478972"/>
                  </a:lnTo>
                  <a:lnTo>
                    <a:pt x="2595154" y="592183"/>
                  </a:lnTo>
                  <a:lnTo>
                    <a:pt x="3361508" y="705394"/>
                  </a:lnTo>
                  <a:lnTo>
                    <a:pt x="4005943" y="766354"/>
                  </a:lnTo>
                  <a:lnTo>
                    <a:pt x="4868091" y="827314"/>
                  </a:lnTo>
                </a:path>
              </a:pathLst>
            </a:custGeom>
            <a:noFill/>
            <a:ln w="127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Picture 2" descr="I:\中心项目\行走上海\街道试点踏勘\IMG_11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" y="572791"/>
            <a:ext cx="6857826" cy="458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42241" y="3654857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  <a:latin typeface="方正超粗黑简体" pitchFamily="65" charset="-122"/>
                <a:ea typeface="方正超粗黑简体" pitchFamily="65" charset="-122"/>
              </a:rPr>
              <a:t>仙霞街道</a:t>
            </a:r>
            <a:endParaRPr lang="zh-CN" altLang="en-US" sz="4400" dirty="0">
              <a:solidFill>
                <a:schemeClr val="bg1"/>
              </a:solidFill>
              <a:latin typeface="方正超粗黑简体" pitchFamily="65" charset="-122"/>
              <a:ea typeface="方正超粗黑简体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15751"/>
            <a:ext cx="6858000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 smtClean="0">
                <a:latin typeface="H-冬青黑体传统中文-W3" pitchFamily="2" charset="-122"/>
                <a:ea typeface="H-冬青黑体传统中文-W3" pitchFamily="2" charset="-122"/>
              </a:rPr>
              <a:t>4. </a:t>
            </a:r>
            <a:r>
              <a:rPr lang="zh-CN" altLang="en-US" sz="2000" b="1" dirty="0" smtClean="0">
                <a:latin typeface="H-冬青黑体传统中文-W3" pitchFamily="2" charset="-122"/>
                <a:ea typeface="H-冬青黑体传统中文-W3" pitchFamily="2" charset="-122"/>
              </a:rPr>
              <a:t>水霞小区</a:t>
            </a:r>
            <a:endParaRPr lang="zh-CN" altLang="en-US" sz="2000" b="1" dirty="0">
              <a:solidFill>
                <a:srgbClr val="C00000"/>
              </a:solidFill>
              <a:latin typeface="H-冬青黑体传统中文-W3" pitchFamily="2" charset="-122"/>
              <a:ea typeface="H-冬青黑体传统中文-W3" pitchFamily="2" charset="-122"/>
            </a:endParaRP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4115172" y="9276888"/>
            <a:ext cx="2523331" cy="33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 smtClean="0">
                <a:latin typeface="华文细黑" pitchFamily="2" charset="-122"/>
                <a:ea typeface="华文细黑" pitchFamily="2" charset="-122"/>
              </a:rPr>
              <a:t>区位图</a:t>
            </a:r>
            <a:endParaRPr lang="zh-CN" altLang="en-US" sz="1200" b="1" dirty="0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30" name="圆角矩形标注 29"/>
          <p:cNvSpPr/>
          <p:nvPr/>
        </p:nvSpPr>
        <p:spPr>
          <a:xfrm>
            <a:off x="692696" y="7955569"/>
            <a:ext cx="2161478" cy="1349297"/>
          </a:xfrm>
          <a:prstGeom prst="wedgeRoundRectCallout">
            <a:avLst>
              <a:gd name="adj1" fmla="val 46009"/>
              <a:gd name="adj2" fmla="val -7743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  <a:defRPr/>
            </a:pPr>
            <a:r>
              <a:rPr lang="zh-CN" altLang="en-US" sz="16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水霞小区</a:t>
            </a:r>
            <a:endParaRPr lang="en-US" altLang="zh-CN" sz="1600" b="1" dirty="0" smtClean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  <a:p>
            <a:pPr marL="171450" indent="-171450" algn="just">
              <a:spcAft>
                <a:spcPts val="500"/>
              </a:spcAft>
              <a:buFont typeface="Wingdings" pitchFamily="2" charset="2"/>
              <a:buChar char="ü"/>
              <a:defRPr/>
            </a:pPr>
            <a:r>
              <a:rPr lang="zh-CN" altLang="en-US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地址：</a:t>
            </a:r>
            <a:r>
              <a:rPr lang="zh-CN" altLang="en-US" sz="1200" b="1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茅台</a:t>
            </a:r>
            <a:r>
              <a:rPr lang="zh-CN" altLang="en-US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路</a:t>
            </a:r>
            <a:r>
              <a:rPr lang="en-US" altLang="zh-CN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597-601</a:t>
            </a:r>
            <a:r>
              <a:rPr lang="zh-CN" altLang="en-US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弄</a:t>
            </a:r>
            <a:endParaRPr lang="en-US" altLang="zh-CN" sz="1200" b="1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  <a:p>
            <a:pPr marL="171450" indent="-171450" algn="just">
              <a:spcAft>
                <a:spcPts val="500"/>
              </a:spcAft>
              <a:buFont typeface="Wingdings" pitchFamily="2" charset="2"/>
              <a:buChar char="ü"/>
              <a:defRPr/>
            </a:pPr>
            <a:r>
              <a:rPr lang="zh-CN" altLang="en-US" sz="1200" b="1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用地面积</a:t>
            </a:r>
            <a:r>
              <a:rPr lang="zh-CN" altLang="en-US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：</a:t>
            </a:r>
            <a:r>
              <a:rPr lang="en-US" altLang="zh-CN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79735m2</a:t>
            </a:r>
            <a:endParaRPr lang="en-US" altLang="zh-CN" sz="1200" b="1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  <a:p>
            <a:pPr marL="171450" indent="-171450" algn="just">
              <a:spcAft>
                <a:spcPts val="500"/>
              </a:spcAft>
              <a:buFont typeface="Wingdings" pitchFamily="2" charset="2"/>
              <a:buChar char="ü"/>
              <a:defRPr/>
            </a:pPr>
            <a:r>
              <a:rPr lang="zh-CN" altLang="en-US" sz="1200" b="1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建筑面积</a:t>
            </a:r>
            <a:r>
              <a:rPr lang="zh-CN" altLang="en-US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：</a:t>
            </a:r>
            <a:r>
              <a:rPr lang="en-US" altLang="zh-CN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144822m2</a:t>
            </a:r>
            <a:endParaRPr lang="zh-CN" altLang="en-US" sz="1200" b="1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71" r="30572"/>
          <a:stretch/>
        </p:blipFill>
        <p:spPr bwMode="auto">
          <a:xfrm>
            <a:off x="0" y="0"/>
            <a:ext cx="6858000" cy="992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39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d:\桌面文件\桌面\1707967499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276" y="6024860"/>
            <a:ext cx="5760810" cy="323594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476672" y="971104"/>
            <a:ext cx="448468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4. </a:t>
            </a:r>
            <a:r>
              <a:rPr lang="zh-CN" altLang="en-US" sz="16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水霞小区</a:t>
            </a:r>
          </a:p>
        </p:txBody>
      </p:sp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476672" y="1707704"/>
            <a:ext cx="5771156" cy="236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一</a:t>
            </a:r>
            <a:r>
              <a:rPr lang="zh-CN" altLang="en-US" sz="1200" b="1" dirty="0" smtClean="0">
                <a:latin typeface="华文细黑" pitchFamily="2" charset="-122"/>
                <a:ea typeface="华文细黑" pitchFamily="2" charset="-122"/>
              </a:rPr>
              <a:t>、试点社区概况</a:t>
            </a:r>
            <a:endParaRPr lang="en-US" altLang="zh-CN" sz="1200" b="1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）基地位置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556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位于茅台路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597-601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弄。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）社区概况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240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该小区建筑间距较大，户外环境品质较好。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 smtClean="0">
                <a:latin typeface="华文细黑" pitchFamily="2" charset="-122"/>
                <a:ea typeface="华文细黑" pitchFamily="2" charset="-122"/>
              </a:rPr>
              <a:t>二</a:t>
            </a: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、居民需求</a:t>
            </a:r>
            <a:endParaRPr lang="en-US" altLang="zh-CN" sz="1200" b="1" dirty="0">
              <a:latin typeface="华文细黑" pitchFamily="2" charset="-122"/>
              <a:ea typeface="华文细黑" pitchFamily="2" charset="-122"/>
            </a:endParaRPr>
          </a:p>
          <a:p>
            <a:pPr indent="3556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小区中央绿地植被需要优化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，如麦冬等植物需要被替换掉，中央绿地的植被比较杂乱，有些地方已经光秃秃的，居民希望能够重新规划设计小区里的绿化。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49275" y="8966444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01</a:t>
            </a:r>
            <a:endParaRPr lang="zh-CN" altLang="en-US" sz="1200" b="1" dirty="0"/>
          </a:p>
        </p:txBody>
      </p:sp>
      <p:sp>
        <p:nvSpPr>
          <p:cNvPr id="20" name="矩形 19"/>
          <p:cNvSpPr/>
          <p:nvPr/>
        </p:nvSpPr>
        <p:spPr>
          <a:xfrm>
            <a:off x="958885" y="8966444"/>
            <a:ext cx="5349839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麦冬比较受居民诟病，尤其夏天，比较脏，容易藏污纳垢，滋生蚊虫。</a:t>
            </a:r>
            <a:endParaRPr lang="en-US" altLang="zh-CN" sz="12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43" r="30500"/>
          <a:stretch/>
        </p:blipFill>
        <p:spPr bwMode="auto">
          <a:xfrm>
            <a:off x="0" y="0"/>
            <a:ext cx="6858000" cy="992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7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桌面文件\桌面\130593655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50" y="1803400"/>
            <a:ext cx="6770819" cy="368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32150" y="5898473"/>
            <a:ext cx="6770819" cy="2238958"/>
            <a:chOff x="0" y="3255186"/>
            <a:chExt cx="10895250" cy="3602814"/>
          </a:xfrm>
        </p:grpSpPr>
        <p:pic>
          <p:nvPicPr>
            <p:cNvPr id="9" name="Picture 3" descr="d:\桌面文件\桌面\802793336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250" y="3255186"/>
              <a:ext cx="5400000" cy="3602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d:\桌面文件\桌面\1820460631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5187"/>
              <a:ext cx="5400000" cy="3602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矩形 11"/>
          <p:cNvSpPr/>
          <p:nvPr/>
        </p:nvSpPr>
        <p:spPr>
          <a:xfrm>
            <a:off x="32150" y="5210867"/>
            <a:ext cx="384180" cy="2760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02</a:t>
            </a:r>
            <a:endParaRPr lang="zh-CN" altLang="en-US" sz="1200" b="1" dirty="0"/>
          </a:p>
        </p:txBody>
      </p:sp>
      <p:sp>
        <p:nvSpPr>
          <p:cNvPr id="13" name="矩形 12"/>
          <p:cNvSpPr/>
          <p:nvPr/>
        </p:nvSpPr>
        <p:spPr>
          <a:xfrm>
            <a:off x="470894" y="5210867"/>
            <a:ext cx="6386649" cy="27608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地面植被冬天的时候基本上是光秃秃的。</a:t>
            </a:r>
            <a:endParaRPr lang="en-US" altLang="zh-CN" sz="12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150" y="7857843"/>
            <a:ext cx="384180" cy="2760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03</a:t>
            </a:r>
            <a:endParaRPr lang="zh-CN" altLang="en-US" sz="1200" b="1" dirty="0"/>
          </a:p>
        </p:txBody>
      </p:sp>
      <p:sp>
        <p:nvSpPr>
          <p:cNvPr id="15" name="矩形 14"/>
          <p:cNvSpPr/>
          <p:nvPr/>
        </p:nvSpPr>
        <p:spPr>
          <a:xfrm>
            <a:off x="470895" y="7857843"/>
            <a:ext cx="2971640" cy="27608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中央绿地植被生长比较杂乱。</a:t>
            </a:r>
            <a:endParaRPr lang="en-US" altLang="zh-CN" sz="12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932204" y="7857843"/>
            <a:ext cx="384180" cy="2760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04</a:t>
            </a:r>
            <a:endParaRPr lang="zh-CN" altLang="en-US" sz="1200" b="1" dirty="0"/>
          </a:p>
        </p:txBody>
      </p:sp>
      <p:sp>
        <p:nvSpPr>
          <p:cNvPr id="17" name="矩形 16"/>
          <p:cNvSpPr/>
          <p:nvPr/>
        </p:nvSpPr>
        <p:spPr>
          <a:xfrm>
            <a:off x="4370949" y="7857843"/>
            <a:ext cx="2432020" cy="27608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希望植被色彩更加丰富。</a:t>
            </a:r>
            <a:endParaRPr lang="en-US" altLang="zh-CN" sz="12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50" r="30572"/>
          <a:stretch/>
        </p:blipFill>
        <p:spPr bwMode="auto">
          <a:xfrm>
            <a:off x="0" y="-1"/>
            <a:ext cx="6858000" cy="992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3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D:\2行走上海\参考\南泉路-菜场小学前空间 Model (1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838244" y="6519121"/>
            <a:ext cx="2556375" cy="302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:\中心项目\行走上海\街道试点踏勘\IMG_085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791"/>
            <a:ext cx="6858000" cy="458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42241" y="3654857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  <a:latin typeface="方正超粗黑简体" pitchFamily="65" charset="-122"/>
                <a:ea typeface="方正超粗黑简体" pitchFamily="65" charset="-122"/>
              </a:rPr>
              <a:t>塘桥街道</a:t>
            </a:r>
            <a:endParaRPr lang="zh-CN" altLang="en-US" sz="4400" dirty="0">
              <a:solidFill>
                <a:schemeClr val="bg1"/>
              </a:solidFill>
              <a:latin typeface="方正超粗黑简体" pitchFamily="65" charset="-122"/>
              <a:ea typeface="方正超粗黑简体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15751"/>
            <a:ext cx="6858000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 smtClean="0">
                <a:latin typeface="H-冬青黑体传统中文-W3" pitchFamily="2" charset="-122"/>
                <a:ea typeface="H-冬青黑体传统中文-W3" pitchFamily="2" charset="-122"/>
              </a:rPr>
              <a:t>5. </a:t>
            </a:r>
            <a:r>
              <a:rPr lang="zh-CN" altLang="en-US" sz="2000" b="1" dirty="0" smtClean="0">
                <a:latin typeface="H-冬青黑体传统中文-W3" pitchFamily="2" charset="-122"/>
                <a:ea typeface="H-冬青黑体传统中文-W3" pitchFamily="2" charset="-122"/>
              </a:rPr>
              <a:t>金浦小区入口广场</a:t>
            </a:r>
            <a:endParaRPr lang="zh-CN" altLang="en-US" sz="2000" b="1" dirty="0">
              <a:latin typeface="H-冬青黑体传统中文-W3" pitchFamily="2" charset="-122"/>
              <a:ea typeface="H-冬青黑体传统中文-W3" pitchFamily="2" charset="-122"/>
            </a:endParaRP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4115172" y="9276888"/>
            <a:ext cx="2523331" cy="33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地块详情图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262889" y="6753200"/>
            <a:ext cx="3173073" cy="2556375"/>
            <a:chOff x="318706" y="3589020"/>
            <a:chExt cx="3486151" cy="2808605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660330" y="3253098"/>
              <a:ext cx="2802904" cy="348615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24" name="任意多边形 23"/>
            <p:cNvSpPr/>
            <p:nvPr/>
          </p:nvSpPr>
          <p:spPr>
            <a:xfrm>
              <a:off x="882015" y="3589020"/>
              <a:ext cx="1123950" cy="2771775"/>
            </a:xfrm>
            <a:custGeom>
              <a:avLst/>
              <a:gdLst>
                <a:gd name="connsiteX0" fmla="*/ 981075 w 1123950"/>
                <a:gd name="connsiteY0" fmla="*/ 9525 h 2771775"/>
                <a:gd name="connsiteX1" fmla="*/ 790575 w 1123950"/>
                <a:gd name="connsiteY1" fmla="*/ 828675 h 2771775"/>
                <a:gd name="connsiteX2" fmla="*/ 180975 w 1123950"/>
                <a:gd name="connsiteY2" fmla="*/ 2371725 h 2771775"/>
                <a:gd name="connsiteX3" fmla="*/ 0 w 1123950"/>
                <a:gd name="connsiteY3" fmla="*/ 2771775 h 2771775"/>
                <a:gd name="connsiteX4" fmla="*/ 133350 w 1123950"/>
                <a:gd name="connsiteY4" fmla="*/ 2771775 h 2771775"/>
                <a:gd name="connsiteX5" fmla="*/ 695325 w 1123950"/>
                <a:gd name="connsiteY5" fmla="*/ 1428750 h 2771775"/>
                <a:gd name="connsiteX6" fmla="*/ 971550 w 1123950"/>
                <a:gd name="connsiteY6" fmla="*/ 590550 h 2771775"/>
                <a:gd name="connsiteX7" fmla="*/ 1123950 w 1123950"/>
                <a:gd name="connsiteY7" fmla="*/ 0 h 2771775"/>
                <a:gd name="connsiteX8" fmla="*/ 981075 w 1123950"/>
                <a:gd name="connsiteY8" fmla="*/ 9525 h 277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950" h="2771775">
                  <a:moveTo>
                    <a:pt x="981075" y="9525"/>
                  </a:moveTo>
                  <a:lnTo>
                    <a:pt x="790575" y="828675"/>
                  </a:lnTo>
                  <a:lnTo>
                    <a:pt x="180975" y="2371725"/>
                  </a:lnTo>
                  <a:lnTo>
                    <a:pt x="0" y="2771775"/>
                  </a:lnTo>
                  <a:lnTo>
                    <a:pt x="133350" y="2771775"/>
                  </a:lnTo>
                  <a:lnTo>
                    <a:pt x="695325" y="1428750"/>
                  </a:lnTo>
                  <a:lnTo>
                    <a:pt x="971550" y="590550"/>
                  </a:lnTo>
                  <a:lnTo>
                    <a:pt x="1123950" y="0"/>
                  </a:lnTo>
                  <a:lnTo>
                    <a:pt x="981075" y="9525"/>
                  </a:lnTo>
                  <a:close/>
                </a:path>
              </a:pathLst>
            </a:custGeom>
            <a:solidFill>
              <a:srgbClr val="D19A5D">
                <a:alpha val="5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318706" y="5501640"/>
              <a:ext cx="848677" cy="228600"/>
            </a:xfrm>
            <a:prstGeom prst="line">
              <a:avLst/>
            </a:prstGeom>
            <a:ln w="76200">
              <a:solidFill>
                <a:srgbClr val="D19A5D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982093" y="9273480"/>
            <a:ext cx="2523331" cy="33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 smtClean="0">
                <a:latin typeface="华文细黑" pitchFamily="2" charset="-122"/>
                <a:ea typeface="华文细黑" pitchFamily="2" charset="-122"/>
              </a:rPr>
              <a:t>区位图</a:t>
            </a:r>
            <a:endParaRPr lang="zh-CN" altLang="en-US" sz="1200" b="1" dirty="0"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43" r="30571"/>
          <a:stretch/>
        </p:blipFill>
        <p:spPr bwMode="auto">
          <a:xfrm>
            <a:off x="0" y="0"/>
            <a:ext cx="6857999" cy="994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90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476671" y="1183308"/>
            <a:ext cx="448468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5. </a:t>
            </a:r>
            <a:r>
              <a:rPr lang="zh-CN" altLang="en-US" sz="16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金浦小区入口广场</a:t>
            </a:r>
            <a:endParaRPr lang="zh-CN" altLang="en-US" sz="16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490185" y="2137296"/>
            <a:ext cx="5771156" cy="638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一、试点地块概况</a:t>
            </a:r>
            <a:endParaRPr lang="en-US" altLang="zh-CN" sz="1200" b="1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）基地位置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6195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基地位于南泉路塘桥路丁字路口对面，面积约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10400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㎡。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）地块概况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6195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地块由南泉路菜市场，塘桥第一小学，一栋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6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层住宅楼和一些沿街商铺围合而成。 两侧建筑的高度与宽度的比例较高，尽端为一住宅小区，因此地块的空间感受较为封闭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。</a:t>
            </a:r>
            <a:endParaRPr lang="en-US" altLang="zh-CN" sz="1200" dirty="0" smtClean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二、试点地块现状及问题</a:t>
            </a:r>
            <a:endParaRPr lang="zh-CN" altLang="en-US" sz="12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）场地之前曾经做过改造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6195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据街道领导介绍，该地块在十年前经过一次改造，改造后居民对地块的认可度较高，社区居民日常及节日的很多活动都会在此地块进行。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endParaRPr lang="zh-CN" altLang="en-US" sz="1200" dirty="0" smtClean="0"/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）老年人使用多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6195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地块尽端的小区内有一处塘桥社区老年服务中心，且附近居住区以老小区居多，居住人口中老年人比例较高，日间老年人在此区域内活动频次较高。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endParaRPr lang="zh-CN" altLang="en-US" sz="1200" dirty="0" smtClean="0"/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3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）广场舞场地和小学生接送等候场地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新宋体" pitchFamily="49" charset="-122"/>
                <a:ea typeface="新宋体" pitchFamily="49" charset="-122"/>
              </a:rPr>
              <a:t>     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紧挨居住区，地块面积较大，晚上成为附近居民跳广场舞的聚集地。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     地块紧邻塘桥第一小学，上学和放学时，场地会聚集等候学生的家长。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4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）自行车及助动车等集中无序停放于菜市场门口</a:t>
            </a:r>
            <a:endParaRPr lang="en-US" altLang="zh-CN" sz="1200" dirty="0">
              <a:latin typeface="新宋体" pitchFamily="49" charset="-122"/>
              <a:ea typeface="新宋体" pitchFamily="49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endParaRPr lang="en-US" altLang="zh-CN" sz="1200" dirty="0">
              <a:latin typeface="新宋体" pitchFamily="49" charset="-122"/>
              <a:ea typeface="新宋体" pitchFamily="49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endParaRPr lang="en-US" altLang="zh-CN" sz="1200" dirty="0">
              <a:latin typeface="新宋体" pitchFamily="49" charset="-122"/>
              <a:ea typeface="新宋体" pitchFamily="49" charset="-122"/>
            </a:endParaRPr>
          </a:p>
          <a:p>
            <a:endParaRPr lang="zh-CN" altLang="en-US" sz="1200" dirty="0" smtClean="0"/>
          </a:p>
          <a:p>
            <a:pPr indent="361950" algn="just">
              <a:lnSpc>
                <a:spcPct val="120000"/>
              </a:lnSpc>
              <a:spcAft>
                <a:spcPts val="500"/>
              </a:spcAft>
              <a:defRPr/>
            </a:pP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72" r="30571"/>
          <a:stretch/>
        </p:blipFill>
        <p:spPr bwMode="auto">
          <a:xfrm>
            <a:off x="0" y="0"/>
            <a:ext cx="6857999" cy="992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72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75" y="5326439"/>
            <a:ext cx="2787789" cy="1891154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058" y="5326439"/>
            <a:ext cx="2832964" cy="1891154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934" y="7725152"/>
            <a:ext cx="2787788" cy="1873581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121" y="7725152"/>
            <a:ext cx="2827074" cy="1887222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549275" y="7316933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01</a:t>
            </a:r>
            <a:endParaRPr lang="zh-CN" altLang="en-US" sz="1200" b="1" dirty="0"/>
          </a:p>
        </p:txBody>
      </p:sp>
      <p:sp>
        <p:nvSpPr>
          <p:cNvPr id="75" name="矩形 74"/>
          <p:cNvSpPr/>
          <p:nvPr/>
        </p:nvSpPr>
        <p:spPr>
          <a:xfrm>
            <a:off x="958886" y="7316933"/>
            <a:ext cx="2359836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入口的雕塑较为老旧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453479" y="1110041"/>
            <a:ext cx="3836542" cy="3829436"/>
            <a:chOff x="549277" y="-489039"/>
            <a:chExt cx="5739255" cy="5728626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554592" y="-494354"/>
              <a:ext cx="5728626" cy="5739255"/>
            </a:xfrm>
            <a:prstGeom prst="rect">
              <a:avLst/>
            </a:prstGeom>
          </p:spPr>
        </p:pic>
        <p:sp>
          <p:nvSpPr>
            <p:cNvPr id="49" name="椭圆 48"/>
            <p:cNvSpPr/>
            <p:nvPr/>
          </p:nvSpPr>
          <p:spPr>
            <a:xfrm>
              <a:off x="754078" y="3042730"/>
              <a:ext cx="360234" cy="366927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2374415" y="3409658"/>
              <a:ext cx="333965" cy="340169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5527050" y="4010261"/>
              <a:ext cx="323226" cy="329231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3413633" y="4063163"/>
              <a:ext cx="323227" cy="329232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84" name="矩形 83"/>
          <p:cNvSpPr/>
          <p:nvPr/>
        </p:nvSpPr>
        <p:spPr>
          <a:xfrm>
            <a:off x="3462231" y="7316933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02</a:t>
            </a:r>
            <a:endParaRPr lang="zh-CN" altLang="en-US" sz="1200" b="1" dirty="0"/>
          </a:p>
        </p:txBody>
      </p:sp>
      <p:sp>
        <p:nvSpPr>
          <p:cNvPr id="85" name="矩形 84"/>
          <p:cNvSpPr/>
          <p:nvPr/>
        </p:nvSpPr>
        <p:spPr>
          <a:xfrm>
            <a:off x="3871841" y="7316933"/>
            <a:ext cx="2423353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升旗台在场地中间，使场地仪式感强，但从现在广场的使用来说朝向不对。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549275" y="9304373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03</a:t>
            </a:r>
            <a:endParaRPr lang="zh-CN" altLang="en-US" sz="1200" b="1" dirty="0"/>
          </a:p>
        </p:txBody>
      </p:sp>
      <p:sp>
        <p:nvSpPr>
          <p:cNvPr id="87" name="矩形 86"/>
          <p:cNvSpPr/>
          <p:nvPr/>
        </p:nvSpPr>
        <p:spPr>
          <a:xfrm>
            <a:off x="958886" y="9304373"/>
            <a:ext cx="2359836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画报栏在此地很受老年人欢迎</a:t>
            </a:r>
            <a:endParaRPr lang="en-US" altLang="zh-CN" sz="1100" dirty="0" smtClean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但老年人也很有意见。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3468121" y="9318014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04</a:t>
            </a:r>
            <a:endParaRPr lang="zh-CN" altLang="en-US" sz="1200" b="1" dirty="0"/>
          </a:p>
        </p:txBody>
      </p:sp>
      <p:sp>
        <p:nvSpPr>
          <p:cNvPr id="89" name="矩形 88"/>
          <p:cNvSpPr/>
          <p:nvPr/>
        </p:nvSpPr>
        <p:spPr>
          <a:xfrm>
            <a:off x="3877731" y="9318014"/>
            <a:ext cx="2417463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尽端处的凉亭也很老年人的青睐，但比较脏乱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857999" cy="992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30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934" y="7725152"/>
            <a:ext cx="2787788" cy="1873581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121" y="7741515"/>
            <a:ext cx="2815977" cy="18708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231" y="5757929"/>
            <a:ext cx="2821867" cy="18533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68" y="5757930"/>
            <a:ext cx="2776354" cy="1853363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49275" y="7316933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05</a:t>
            </a:r>
            <a:endParaRPr lang="zh-CN" altLang="en-US" sz="1200" b="1" dirty="0"/>
          </a:p>
        </p:txBody>
      </p:sp>
      <p:sp>
        <p:nvSpPr>
          <p:cNvPr id="22" name="矩形 21"/>
          <p:cNvSpPr/>
          <p:nvPr/>
        </p:nvSpPr>
        <p:spPr>
          <a:xfrm>
            <a:off x="958886" y="7316933"/>
            <a:ext cx="2359836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场地空间单一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462231" y="7316933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06</a:t>
            </a:r>
            <a:endParaRPr lang="zh-CN" altLang="en-US" sz="1200" b="1" dirty="0"/>
          </a:p>
        </p:txBody>
      </p:sp>
      <p:sp>
        <p:nvSpPr>
          <p:cNvPr id="24" name="矩形 23"/>
          <p:cNvSpPr/>
          <p:nvPr/>
        </p:nvSpPr>
        <p:spPr>
          <a:xfrm>
            <a:off x="3871841" y="7316933"/>
            <a:ext cx="2423353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自行车乱停乱放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49275" y="9304373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07</a:t>
            </a:r>
            <a:endParaRPr lang="zh-CN" altLang="en-US" sz="1200" b="1" dirty="0"/>
          </a:p>
        </p:txBody>
      </p:sp>
      <p:sp>
        <p:nvSpPr>
          <p:cNvPr id="26" name="矩形 25"/>
          <p:cNvSpPr/>
          <p:nvPr/>
        </p:nvSpPr>
        <p:spPr>
          <a:xfrm>
            <a:off x="958886" y="9304373"/>
            <a:ext cx="2359836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画报栏遮雨罩，容易淋雨，没有光照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68121" y="9318014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08</a:t>
            </a:r>
            <a:endParaRPr lang="zh-CN" altLang="en-US" sz="1200" b="1" dirty="0"/>
          </a:p>
        </p:txBody>
      </p:sp>
      <p:sp>
        <p:nvSpPr>
          <p:cNvPr id="28" name="矩形 27"/>
          <p:cNvSpPr/>
          <p:nvPr/>
        </p:nvSpPr>
        <p:spPr>
          <a:xfrm>
            <a:off x="3877731" y="9318014"/>
            <a:ext cx="2417463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健身设施上挂着社区的一些通知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417365" y="2231070"/>
            <a:ext cx="3836542" cy="2643971"/>
            <a:chOff x="549276" y="1284351"/>
            <a:chExt cx="5739255" cy="3955236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441286" y="392341"/>
              <a:ext cx="3955236" cy="5739255"/>
            </a:xfrm>
            <a:prstGeom prst="rect">
              <a:avLst/>
            </a:prstGeom>
          </p:spPr>
        </p:pic>
        <p:sp>
          <p:nvSpPr>
            <p:cNvPr id="31" name="椭圆 30"/>
            <p:cNvSpPr/>
            <p:nvPr/>
          </p:nvSpPr>
          <p:spPr>
            <a:xfrm>
              <a:off x="1422468" y="3262155"/>
              <a:ext cx="360234" cy="366927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4365439" y="3834707"/>
              <a:ext cx="333965" cy="340169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5073516" y="3515143"/>
              <a:ext cx="323226" cy="329231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413633" y="4063163"/>
              <a:ext cx="323227" cy="329232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7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521433" y="527073"/>
            <a:ext cx="3992562" cy="33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三</a:t>
            </a:r>
            <a:r>
              <a:rPr lang="zh-CN" altLang="en-US" sz="1200" b="1" dirty="0" smtClean="0">
                <a:latin typeface="华文细黑" pitchFamily="2" charset="-122"/>
                <a:ea typeface="华文细黑" pitchFamily="2" charset="-122"/>
              </a:rPr>
              <a:t>、街道需求</a:t>
            </a:r>
            <a:endParaRPr lang="zh-CN" altLang="en-US" sz="1200" dirty="0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6195" y="902501"/>
            <a:ext cx="5727713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 smtClean="0">
                <a:latin typeface="新宋体" pitchFamily="49" charset="-122"/>
                <a:ea typeface="新宋体" pitchFamily="49" charset="-122"/>
              </a:rPr>
              <a:t>  </a:t>
            </a:r>
            <a:r>
              <a:rPr lang="en-US" altLang="zh-CN" sz="1200" dirty="0" smtClean="0">
                <a:latin typeface="华文细黑" pitchFamily="2" charset="-122"/>
                <a:ea typeface="华文细黑" pitchFamily="2" charset="-122"/>
              </a:rPr>
              <a:t>(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1)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此地块使用中以老人、小孩居多，又有一个塘桥社区慈善超市，街道希望此地块改造后可以突出“关爱关怀”主题。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en-US" altLang="zh-CN" sz="1200" dirty="0" smtClean="0">
                <a:latin typeface="华文细黑" pitchFamily="2" charset="-122"/>
                <a:ea typeface="华文细黑" pitchFamily="2" charset="-122"/>
              </a:rPr>
              <a:t>   (2)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合理规划此地块，满足各人群及各种功能需求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，容纳居民节假日集会活动、日常休闲健身活动、小学生家长接送等待等多样功能。</a:t>
            </a: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94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:\中心项目\行走上海\街道试点踏勘\IMG_129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793"/>
            <a:ext cx="6858000" cy="458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4080093" y="9171139"/>
            <a:ext cx="2523331" cy="33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区位图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04" y="354823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超粗黑简体" pitchFamily="65" charset="-122"/>
                <a:ea typeface="方正超粗黑简体" pitchFamily="65" charset="-122"/>
              </a:rPr>
              <a:t>盈浦街道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超粗黑简体" pitchFamily="65" charset="-122"/>
              <a:ea typeface="方正超粗黑简体" pitchFamily="65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9764" y="3923486"/>
            <a:ext cx="6885384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 smtClean="0">
                <a:latin typeface="H-冬青黑体传统中文-W3" pitchFamily="2" charset="-122"/>
                <a:ea typeface="H-冬青黑体传统中文-W3" pitchFamily="2" charset="-122"/>
              </a:rPr>
              <a:t>6. </a:t>
            </a:r>
            <a:r>
              <a:rPr lang="zh-CN" altLang="en-US" sz="2000" b="1" dirty="0" smtClean="0">
                <a:latin typeface="H-冬青黑体传统中文-W3" pitchFamily="2" charset="-122"/>
                <a:ea typeface="H-冬青黑体传统中文-W3" pitchFamily="2" charset="-122"/>
              </a:rPr>
              <a:t>复兴社区航运新村活动室外部空间</a:t>
            </a:r>
            <a:endParaRPr lang="zh-CN" altLang="en-US" sz="2000" b="1" dirty="0">
              <a:latin typeface="H-冬青黑体传统中文-W3" pitchFamily="2" charset="-122"/>
              <a:ea typeface="H-冬青黑体传统中文-W3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645024" y="5675322"/>
            <a:ext cx="2875340" cy="3495817"/>
            <a:chOff x="4064000" y="714103"/>
            <a:chExt cx="4756149" cy="578249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66902" y="723900"/>
              <a:ext cx="4753247" cy="57726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2" name="任意多边形 11"/>
            <p:cNvSpPr/>
            <p:nvPr/>
          </p:nvSpPr>
          <p:spPr>
            <a:xfrm>
              <a:off x="4876800" y="5267325"/>
              <a:ext cx="238125" cy="152400"/>
            </a:xfrm>
            <a:custGeom>
              <a:avLst/>
              <a:gdLst>
                <a:gd name="connsiteX0" fmla="*/ 0 w 238125"/>
                <a:gd name="connsiteY0" fmla="*/ 66675 h 152400"/>
                <a:gd name="connsiteX1" fmla="*/ 9525 w 238125"/>
                <a:gd name="connsiteY1" fmla="*/ 152400 h 152400"/>
                <a:gd name="connsiteX2" fmla="*/ 238125 w 238125"/>
                <a:gd name="connsiteY2" fmla="*/ 133350 h 152400"/>
                <a:gd name="connsiteX3" fmla="*/ 228600 w 238125"/>
                <a:gd name="connsiteY3" fmla="*/ 0 h 152400"/>
                <a:gd name="connsiteX4" fmla="*/ 90488 w 238125"/>
                <a:gd name="connsiteY4" fmla="*/ 9525 h 152400"/>
                <a:gd name="connsiteX5" fmla="*/ 95250 w 238125"/>
                <a:gd name="connsiteY5" fmla="*/ 61913 h 152400"/>
                <a:gd name="connsiteX6" fmla="*/ 0 w 238125"/>
                <a:gd name="connsiteY6" fmla="*/ 6667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5" h="152400">
                  <a:moveTo>
                    <a:pt x="0" y="66675"/>
                  </a:moveTo>
                  <a:lnTo>
                    <a:pt x="9525" y="152400"/>
                  </a:lnTo>
                  <a:lnTo>
                    <a:pt x="238125" y="133350"/>
                  </a:lnTo>
                  <a:lnTo>
                    <a:pt x="228600" y="0"/>
                  </a:lnTo>
                  <a:lnTo>
                    <a:pt x="90488" y="9525"/>
                  </a:lnTo>
                  <a:lnTo>
                    <a:pt x="95250" y="61913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4833938" y="5210175"/>
              <a:ext cx="328612" cy="361950"/>
            </a:xfrm>
            <a:custGeom>
              <a:avLst/>
              <a:gdLst>
                <a:gd name="connsiteX0" fmla="*/ 0 w 328612"/>
                <a:gd name="connsiteY0" fmla="*/ 19050 h 361950"/>
                <a:gd name="connsiteX1" fmla="*/ 23812 w 328612"/>
                <a:gd name="connsiteY1" fmla="*/ 361950 h 361950"/>
                <a:gd name="connsiteX2" fmla="*/ 328612 w 328612"/>
                <a:gd name="connsiteY2" fmla="*/ 347663 h 361950"/>
                <a:gd name="connsiteX3" fmla="*/ 309562 w 328612"/>
                <a:gd name="connsiteY3" fmla="*/ 0 h 361950"/>
                <a:gd name="connsiteX4" fmla="*/ 0 w 328612"/>
                <a:gd name="connsiteY4" fmla="*/ 190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12" h="361950">
                  <a:moveTo>
                    <a:pt x="0" y="19050"/>
                  </a:moveTo>
                  <a:lnTo>
                    <a:pt x="23812" y="361950"/>
                  </a:lnTo>
                  <a:lnTo>
                    <a:pt x="328612" y="347663"/>
                  </a:lnTo>
                  <a:lnTo>
                    <a:pt x="309562" y="0"/>
                  </a:lnTo>
                  <a:lnTo>
                    <a:pt x="0" y="19050"/>
                  </a:lnTo>
                  <a:close/>
                </a:path>
              </a:pathLst>
            </a:custGeom>
            <a:noFill/>
            <a:ln w="25400">
              <a:solidFill>
                <a:srgbClr val="C00000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4371703" y="1480457"/>
              <a:ext cx="200297" cy="4998720"/>
            </a:xfrm>
            <a:custGeom>
              <a:avLst/>
              <a:gdLst>
                <a:gd name="connsiteX0" fmla="*/ 0 w 200297"/>
                <a:gd name="connsiteY0" fmla="*/ 0 h 4998720"/>
                <a:gd name="connsiteX1" fmla="*/ 200297 w 200297"/>
                <a:gd name="connsiteY1" fmla="*/ 4998720 h 499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297" h="4998720">
                  <a:moveTo>
                    <a:pt x="0" y="0"/>
                  </a:moveTo>
                  <a:lnTo>
                    <a:pt x="200297" y="4998720"/>
                  </a:lnTo>
                </a:path>
              </a:pathLst>
            </a:custGeom>
            <a:noFill/>
            <a:ln w="127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7724503" y="714103"/>
              <a:ext cx="426720" cy="5765074"/>
            </a:xfrm>
            <a:custGeom>
              <a:avLst/>
              <a:gdLst>
                <a:gd name="connsiteX0" fmla="*/ 391886 w 426720"/>
                <a:gd name="connsiteY0" fmla="*/ 0 h 5765074"/>
                <a:gd name="connsiteX1" fmla="*/ 426720 w 426720"/>
                <a:gd name="connsiteY1" fmla="*/ 539931 h 5765074"/>
                <a:gd name="connsiteX2" fmla="*/ 0 w 426720"/>
                <a:gd name="connsiteY2" fmla="*/ 5765074 h 576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6720" h="5765074">
                  <a:moveTo>
                    <a:pt x="391886" y="0"/>
                  </a:moveTo>
                  <a:lnTo>
                    <a:pt x="426720" y="539931"/>
                  </a:lnTo>
                  <a:lnTo>
                    <a:pt x="0" y="5765074"/>
                  </a:lnTo>
                </a:path>
              </a:pathLst>
            </a:custGeom>
            <a:noFill/>
            <a:ln w="127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4064000" y="1231900"/>
              <a:ext cx="4737100" cy="139700"/>
            </a:xfrm>
            <a:custGeom>
              <a:avLst/>
              <a:gdLst>
                <a:gd name="connsiteX0" fmla="*/ 0 w 4737100"/>
                <a:gd name="connsiteY0" fmla="*/ 139700 h 139700"/>
                <a:gd name="connsiteX1" fmla="*/ 431800 w 4737100"/>
                <a:gd name="connsiteY1" fmla="*/ 139700 h 139700"/>
                <a:gd name="connsiteX2" fmla="*/ 4064000 w 4737100"/>
                <a:gd name="connsiteY2" fmla="*/ 0 h 139700"/>
                <a:gd name="connsiteX3" fmla="*/ 4737100 w 4737100"/>
                <a:gd name="connsiteY3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7100" h="139700">
                  <a:moveTo>
                    <a:pt x="0" y="139700"/>
                  </a:moveTo>
                  <a:lnTo>
                    <a:pt x="431800" y="139700"/>
                  </a:lnTo>
                  <a:lnTo>
                    <a:pt x="4064000" y="0"/>
                  </a:lnTo>
                  <a:lnTo>
                    <a:pt x="4737100" y="0"/>
                  </a:lnTo>
                </a:path>
              </a:pathLst>
            </a:custGeom>
            <a:noFill/>
            <a:ln w="254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098" name="Picture 2" descr="d:\桌面文件\桌面\04 建筑保护与更新图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932" y="5675322"/>
            <a:ext cx="2734468" cy="348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椭圆 1"/>
          <p:cNvSpPr/>
          <p:nvPr/>
        </p:nvSpPr>
        <p:spPr>
          <a:xfrm>
            <a:off x="2299586" y="6878234"/>
            <a:ext cx="108012" cy="108012"/>
          </a:xfrm>
          <a:prstGeom prst="ellipse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43" r="30571"/>
          <a:stretch/>
        </p:blipFill>
        <p:spPr bwMode="auto">
          <a:xfrm>
            <a:off x="-19764" y="17089"/>
            <a:ext cx="6877763" cy="997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72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055664"/>
              </p:ext>
            </p:extLst>
          </p:nvPr>
        </p:nvGraphicFramePr>
        <p:xfrm>
          <a:off x="396410" y="6269980"/>
          <a:ext cx="2813992" cy="30063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25760"/>
                <a:gridCol w="494095"/>
                <a:gridCol w="159413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latin typeface="华文细黑" pitchFamily="2" charset="-122"/>
                          <a:ea typeface="华文细黑" pitchFamily="2" charset="-122"/>
                        </a:rPr>
                        <a:t>区县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latin typeface="华文细黑" pitchFamily="2" charset="-122"/>
                          <a:ea typeface="华文细黑" pitchFamily="2" charset="-122"/>
                        </a:rPr>
                        <a:t>序号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latin typeface="华文细黑" pitchFamily="2" charset="-122"/>
                          <a:ea typeface="华文细黑" pitchFamily="2" charset="-122"/>
                        </a:rPr>
                        <a:t>试点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latin typeface="华文细黑" pitchFamily="2" charset="-122"/>
                          <a:ea typeface="华文细黑" pitchFamily="2" charset="-122"/>
                        </a:rPr>
                        <a:t>长宁区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华文细黑" pitchFamily="2" charset="-122"/>
                          <a:ea typeface="华文细黑" pitchFamily="2" charset="-122"/>
                        </a:rPr>
                        <a:t>1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200" kern="0" dirty="0" smtClean="0">
                          <a:effectLst/>
                          <a:latin typeface="华文细黑" pitchFamily="2" charset="-122"/>
                          <a:ea typeface="华文细黑" pitchFamily="2" charset="-122"/>
                        </a:rPr>
                        <a:t>华阳街道大西别墅</a:t>
                      </a:r>
                      <a:endParaRPr lang="zh-CN" altLang="zh-CN" sz="1200" kern="100" dirty="0" smtClean="0">
                        <a:effectLst/>
                        <a:latin typeface="华文细黑" pitchFamily="2" charset="-122"/>
                        <a:ea typeface="华文细黑" pitchFamily="2" charset="-122"/>
                        <a:cs typeface="Times New Roman"/>
                      </a:endParaRP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华文细黑" pitchFamily="2" charset="-122"/>
                          <a:ea typeface="华文细黑" pitchFamily="2" charset="-122"/>
                        </a:rPr>
                        <a:t>2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latin typeface="华文细黑" pitchFamily="2" charset="-122"/>
                          <a:ea typeface="华文细黑" pitchFamily="2" charset="-122"/>
                        </a:rPr>
                        <a:t>华阳街道金谷苑</a:t>
                      </a: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华文细黑" pitchFamily="2" charset="-122"/>
                          <a:ea typeface="华文细黑" pitchFamily="2" charset="-122"/>
                        </a:rPr>
                        <a:t>3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latin typeface="华文细黑" pitchFamily="2" charset="-122"/>
                          <a:ea typeface="华文细黑" pitchFamily="2" charset="-122"/>
                        </a:rPr>
                        <a:t>仙霞街道虹旭小区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华文细黑" pitchFamily="2" charset="-122"/>
                          <a:ea typeface="华文细黑" pitchFamily="2" charset="-122"/>
                        </a:rPr>
                        <a:t>4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latin typeface="华文细黑" pitchFamily="2" charset="-122"/>
                          <a:ea typeface="华文细黑" pitchFamily="2" charset="-122"/>
                        </a:rPr>
                        <a:t>仙霞街道水霞小区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zh-CN" sz="1200" kern="0" dirty="0" smtClean="0">
                          <a:effectLst/>
                          <a:latin typeface="华文细黑" pitchFamily="2" charset="-122"/>
                          <a:ea typeface="华文细黑" pitchFamily="2" charset="-122"/>
                        </a:rPr>
                        <a:t>浦东</a:t>
                      </a:r>
                      <a:endParaRPr lang="en-US" altLang="zh-CN" sz="1200" kern="0" dirty="0" smtClean="0">
                        <a:effectLst/>
                        <a:latin typeface="华文细黑" pitchFamily="2" charset="-122"/>
                        <a:ea typeface="华文细黑" pitchFamily="2" charset="-122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zh-CN" sz="1200" kern="0" dirty="0" smtClean="0">
                          <a:effectLst/>
                          <a:latin typeface="华文细黑" pitchFamily="2" charset="-122"/>
                          <a:ea typeface="华文细黑" pitchFamily="2" charset="-122"/>
                        </a:rPr>
                        <a:t>新区</a:t>
                      </a:r>
                      <a:endParaRPr lang="zh-CN" altLang="zh-CN" sz="1200" kern="100" dirty="0">
                        <a:effectLst/>
                        <a:latin typeface="华文细黑" pitchFamily="2" charset="-122"/>
                        <a:ea typeface="华文细黑" pitchFamily="2" charset="-122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华文细黑" pitchFamily="2" charset="-122"/>
                          <a:ea typeface="华文细黑" pitchFamily="2" charset="-122"/>
                        </a:rPr>
                        <a:t>5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latin typeface="华文细黑" pitchFamily="2" charset="-122"/>
                          <a:ea typeface="华文细黑" pitchFamily="2" charset="-122"/>
                        </a:rPr>
                        <a:t>塘桥街道南泉路</a:t>
                      </a:r>
                      <a:r>
                        <a:rPr lang="en-US" altLang="zh-CN" sz="1200" dirty="0" smtClean="0">
                          <a:latin typeface="华文细黑" pitchFamily="2" charset="-122"/>
                          <a:ea typeface="华文细黑" pitchFamily="2" charset="-122"/>
                        </a:rPr>
                        <a:t>-</a:t>
                      </a:r>
                      <a:r>
                        <a:rPr lang="zh-CN" altLang="en-US" sz="1200" dirty="0" smtClean="0">
                          <a:latin typeface="华文细黑" pitchFamily="2" charset="-122"/>
                          <a:ea typeface="华文细黑" pitchFamily="2" charset="-122"/>
                        </a:rPr>
                        <a:t>菜场小学前空间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 smtClean="0">
                          <a:latin typeface="华文细黑" pitchFamily="2" charset="-122"/>
                          <a:ea typeface="华文细黑" pitchFamily="2" charset="-122"/>
                        </a:rPr>
                        <a:t>青浦区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华文细黑" pitchFamily="2" charset="-122"/>
                          <a:ea typeface="华文细黑" pitchFamily="2" charset="-122"/>
                        </a:rPr>
                        <a:t>6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200" kern="0" dirty="0" smtClean="0">
                          <a:effectLst/>
                          <a:latin typeface="华文细黑" pitchFamily="2" charset="-122"/>
                          <a:ea typeface="华文细黑" pitchFamily="2" charset="-122"/>
                        </a:rPr>
                        <a:t>盈浦街道复兴社区航运新村活动室外部空间</a:t>
                      </a:r>
                      <a:endParaRPr lang="zh-CN" altLang="zh-CN" sz="1200" kern="100" dirty="0" smtClean="0">
                        <a:effectLst/>
                        <a:latin typeface="华文细黑" pitchFamily="2" charset="-122"/>
                        <a:ea typeface="华文细黑" pitchFamily="2" charset="-122"/>
                        <a:cs typeface="Times New Roman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365348"/>
              </p:ext>
            </p:extLst>
          </p:nvPr>
        </p:nvGraphicFramePr>
        <p:xfrm>
          <a:off x="3636770" y="6269980"/>
          <a:ext cx="2813992" cy="2225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25760"/>
                <a:gridCol w="494095"/>
                <a:gridCol w="159413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latin typeface="华文细黑" pitchFamily="2" charset="-122"/>
                          <a:ea typeface="华文细黑" pitchFamily="2" charset="-122"/>
                        </a:rPr>
                        <a:t>区县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latin typeface="华文细黑" pitchFamily="2" charset="-122"/>
                          <a:ea typeface="华文细黑" pitchFamily="2" charset="-122"/>
                        </a:rPr>
                        <a:t>序号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latin typeface="华文细黑" pitchFamily="2" charset="-122"/>
                          <a:ea typeface="华文细黑" pitchFamily="2" charset="-122"/>
                        </a:rPr>
                        <a:t>试点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</a:tr>
              <a:tr h="37084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zh-CN" sz="1200" kern="0" dirty="0" smtClean="0">
                          <a:effectLst/>
                          <a:latin typeface="华文细黑" pitchFamily="2" charset="-122"/>
                          <a:ea typeface="华文细黑" pitchFamily="2" charset="-122"/>
                        </a:rPr>
                        <a:t>静安区</a:t>
                      </a:r>
                      <a:endParaRPr lang="zh-CN" altLang="zh-CN" sz="1200" kern="100" dirty="0">
                        <a:effectLst/>
                        <a:latin typeface="华文细黑" pitchFamily="2" charset="-122"/>
                        <a:ea typeface="华文细黑" pitchFamily="2" charset="-122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华文细黑" pitchFamily="2" charset="-122"/>
                          <a:ea typeface="华文细黑" pitchFamily="2" charset="-122"/>
                        </a:rPr>
                        <a:t>7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200" kern="0" dirty="0" smtClean="0">
                          <a:effectLst/>
                          <a:latin typeface="华文细黑" pitchFamily="2" charset="-122"/>
                          <a:ea typeface="华文细黑" pitchFamily="2" charset="-122"/>
                        </a:rPr>
                        <a:t>大宁街道上工新村</a:t>
                      </a:r>
                      <a:endParaRPr lang="zh-CN" altLang="zh-CN" sz="1200" kern="100" dirty="0" smtClean="0">
                        <a:effectLst/>
                        <a:latin typeface="华文细黑" pitchFamily="2" charset="-122"/>
                        <a:ea typeface="华文细黑" pitchFamily="2" charset="-122"/>
                        <a:cs typeface="Times New Roman"/>
                      </a:endParaRP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华文细黑" pitchFamily="2" charset="-122"/>
                          <a:ea typeface="华文细黑" pitchFamily="2" charset="-122"/>
                        </a:rPr>
                        <a:t>8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200" kern="0" dirty="0" smtClean="0">
                          <a:effectLst/>
                          <a:latin typeface="华文细黑" pitchFamily="2" charset="-122"/>
                          <a:ea typeface="华文细黑" pitchFamily="2" charset="-122"/>
                        </a:rPr>
                        <a:t>大宁街道宁和小区</a:t>
                      </a:r>
                      <a:endParaRPr lang="zh-CN" altLang="zh-CN" sz="1200" kern="100" dirty="0" smtClean="0">
                        <a:effectLst/>
                        <a:latin typeface="华文细黑" pitchFamily="2" charset="-122"/>
                        <a:ea typeface="华文细黑" pitchFamily="2" charset="-122"/>
                        <a:cs typeface="Times New Roman"/>
                      </a:endParaRP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华文细黑" pitchFamily="2" charset="-122"/>
                          <a:ea typeface="华文细黑" pitchFamily="2" charset="-122"/>
                        </a:rPr>
                        <a:t>9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200" kern="0" dirty="0" smtClean="0">
                          <a:effectLst/>
                          <a:latin typeface="华文细黑" pitchFamily="2" charset="-122"/>
                          <a:ea typeface="华文细黑" pitchFamily="2" charset="-122"/>
                        </a:rPr>
                        <a:t>彭浦新村艺康苑</a:t>
                      </a:r>
                      <a:endParaRPr lang="zh-CN" altLang="zh-CN" sz="1200" kern="100" dirty="0" smtClean="0">
                        <a:effectLst/>
                        <a:latin typeface="华文细黑" pitchFamily="2" charset="-122"/>
                        <a:ea typeface="华文细黑" pitchFamily="2" charset="-122"/>
                        <a:cs typeface="Times New Roman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 smtClean="0">
                          <a:effectLst/>
                          <a:latin typeface="华文细黑" pitchFamily="2" charset="-122"/>
                          <a:ea typeface="华文细黑" pitchFamily="2" charset="-122"/>
                          <a:cs typeface="Times New Roman"/>
                        </a:rPr>
                        <a:t>徐汇区</a:t>
                      </a:r>
                      <a:endParaRPr lang="zh-CN" altLang="zh-CN" sz="1200" kern="100" dirty="0">
                        <a:effectLst/>
                        <a:latin typeface="华文细黑" pitchFamily="2" charset="-122"/>
                        <a:ea typeface="华文细黑" pitchFamily="2" charset="-122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华文细黑" pitchFamily="2" charset="-122"/>
                          <a:ea typeface="华文细黑" pitchFamily="2" charset="-122"/>
                        </a:rPr>
                        <a:t>10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dirty="0" smtClean="0">
                          <a:latin typeface="华文细黑" pitchFamily="2" charset="-122"/>
                          <a:ea typeface="华文细黑" pitchFamily="2" charset="-122"/>
                        </a:rPr>
                        <a:t>康健街道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00" dirty="0" smtClean="0">
                          <a:effectLst/>
                          <a:latin typeface="华文细黑" pitchFamily="2" charset="-122"/>
                          <a:ea typeface="华文细黑" pitchFamily="2" charset="-122"/>
                          <a:cs typeface="Times New Roman"/>
                        </a:rPr>
                        <a:t>普陀区</a:t>
                      </a:r>
                      <a:endParaRPr lang="zh-CN" altLang="zh-CN" sz="1200" kern="100" dirty="0" smtClean="0">
                        <a:effectLst/>
                        <a:latin typeface="华文细黑" pitchFamily="2" charset="-122"/>
                        <a:ea typeface="华文细黑" pitchFamily="2" charset="-122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华文细黑" pitchFamily="2" charset="-122"/>
                          <a:ea typeface="华文细黑" pitchFamily="2" charset="-122"/>
                        </a:rPr>
                        <a:t>11</a:t>
                      </a:r>
                      <a:endParaRPr lang="zh-CN" altLang="en-US" sz="1200" dirty="0"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 smtClean="0">
                          <a:latin typeface="华文细黑" pitchFamily="2" charset="-122"/>
                          <a:ea typeface="华文细黑" pitchFamily="2" charset="-122"/>
                        </a:rPr>
                        <a:t>石泉街道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0" y="553774"/>
            <a:ext cx="6836812" cy="5127610"/>
            <a:chOff x="21187" y="-1365437"/>
            <a:chExt cx="9143999" cy="6858000"/>
          </a:xfrm>
        </p:grpSpPr>
        <p:grpSp>
          <p:nvGrpSpPr>
            <p:cNvPr id="18" name="组合 17"/>
            <p:cNvGrpSpPr/>
            <p:nvPr/>
          </p:nvGrpSpPr>
          <p:grpSpPr>
            <a:xfrm>
              <a:off x="21187" y="-1365437"/>
              <a:ext cx="9143999" cy="6858000"/>
              <a:chOff x="0" y="416496"/>
              <a:chExt cx="6420442" cy="4815332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416496"/>
                <a:ext cx="6420442" cy="4815332"/>
              </a:xfrm>
              <a:prstGeom prst="rect">
                <a:avLst/>
              </a:prstGeom>
            </p:spPr>
          </p:pic>
          <p:sp>
            <p:nvSpPr>
              <p:cNvPr id="20" name="椭圆 19"/>
              <p:cNvSpPr/>
              <p:nvPr/>
            </p:nvSpPr>
            <p:spPr>
              <a:xfrm>
                <a:off x="1307429" y="3092152"/>
                <a:ext cx="144016" cy="144016"/>
              </a:xfrm>
              <a:prstGeom prst="ellipse">
                <a:avLst/>
              </a:prstGeom>
              <a:solidFill>
                <a:srgbClr val="C0000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1393726" y="2632521"/>
                <a:ext cx="144016" cy="144016"/>
              </a:xfrm>
              <a:prstGeom prst="ellipse">
                <a:avLst/>
              </a:prstGeom>
              <a:solidFill>
                <a:srgbClr val="C0000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145022" y="3377096"/>
                <a:ext cx="144016" cy="144016"/>
              </a:xfrm>
              <a:prstGeom prst="ellipse">
                <a:avLst/>
              </a:prstGeom>
              <a:solidFill>
                <a:srgbClr val="C0000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29779" y="2948136"/>
                <a:ext cx="144016" cy="144016"/>
              </a:xfrm>
              <a:prstGeom prst="ellipse">
                <a:avLst/>
              </a:prstGeom>
              <a:solidFill>
                <a:srgbClr val="C0000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4625909" y="3086987"/>
                <a:ext cx="144016" cy="144016"/>
              </a:xfrm>
              <a:prstGeom prst="ellipse">
                <a:avLst/>
              </a:prstGeom>
              <a:solidFill>
                <a:srgbClr val="C0000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2551187" y="893118"/>
                <a:ext cx="144016" cy="144016"/>
              </a:xfrm>
              <a:prstGeom prst="ellipse">
                <a:avLst/>
              </a:prstGeom>
              <a:solidFill>
                <a:srgbClr val="C0000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2321099" y="872927"/>
                <a:ext cx="144016" cy="144016"/>
              </a:xfrm>
              <a:prstGeom prst="ellipse">
                <a:avLst/>
              </a:prstGeom>
              <a:solidFill>
                <a:srgbClr val="C0000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1387277" y="4967883"/>
                <a:ext cx="144016" cy="144016"/>
              </a:xfrm>
              <a:prstGeom prst="ellipse">
                <a:avLst/>
              </a:prstGeom>
              <a:solidFill>
                <a:srgbClr val="C0000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1407494" y="1555759"/>
                <a:ext cx="144016" cy="144016"/>
              </a:xfrm>
              <a:prstGeom prst="ellipse">
                <a:avLst/>
              </a:prstGeom>
              <a:solidFill>
                <a:srgbClr val="C0000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9" name="圆角矩形标注 28"/>
            <p:cNvSpPr/>
            <p:nvPr/>
          </p:nvSpPr>
          <p:spPr>
            <a:xfrm>
              <a:off x="6950646" y="2350419"/>
              <a:ext cx="1433491" cy="840987"/>
            </a:xfrm>
            <a:prstGeom prst="wedgeRoundRectCallout">
              <a:avLst>
                <a:gd name="adj1" fmla="val -64529"/>
                <a:gd name="adj2" fmla="val -31114"/>
                <a:gd name="adj3" fmla="val 16667"/>
              </a:avLst>
            </a:prstGeom>
            <a:solidFill>
              <a:srgbClr val="FFC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1200" b="1" dirty="0">
                  <a:solidFill>
                    <a:schemeClr val="tx1"/>
                  </a:solidFill>
                </a:rPr>
                <a:t>05</a:t>
              </a:r>
              <a:r>
                <a:rPr lang="zh-CN" altLang="en-US" sz="1200" b="1" dirty="0">
                  <a:solidFill>
                    <a:schemeClr val="tx1"/>
                  </a:solidFill>
                </a:rPr>
                <a:t>塘桥街道金浦小区入口广场</a:t>
              </a:r>
            </a:p>
          </p:txBody>
        </p:sp>
        <p:sp>
          <p:nvSpPr>
            <p:cNvPr id="30" name="圆角矩形标注 29"/>
            <p:cNvSpPr/>
            <p:nvPr/>
          </p:nvSpPr>
          <p:spPr>
            <a:xfrm>
              <a:off x="449738" y="4480773"/>
              <a:ext cx="1433491" cy="840987"/>
            </a:xfrm>
            <a:prstGeom prst="wedgeRoundRectCallout">
              <a:avLst>
                <a:gd name="adj1" fmla="val 63048"/>
                <a:gd name="adj2" fmla="val 35709"/>
                <a:gd name="adj3" fmla="val 16667"/>
              </a:avLst>
            </a:prstGeom>
            <a:solidFill>
              <a:srgbClr val="FFC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1200" b="1" dirty="0">
                  <a:solidFill>
                    <a:schemeClr val="tx1"/>
                  </a:solidFill>
                </a:rPr>
                <a:t>10</a:t>
              </a:r>
              <a:r>
                <a:rPr lang="zh-CN" altLang="en-US" sz="1200" b="1" dirty="0">
                  <a:solidFill>
                    <a:schemeClr val="tx1"/>
                  </a:solidFill>
                </a:rPr>
                <a:t>康健街道茶花园</a:t>
              </a:r>
            </a:p>
          </p:txBody>
        </p:sp>
        <p:sp>
          <p:nvSpPr>
            <p:cNvPr id="31" name="圆角矩形标注 30"/>
            <p:cNvSpPr/>
            <p:nvPr/>
          </p:nvSpPr>
          <p:spPr>
            <a:xfrm>
              <a:off x="4002563" y="-1004572"/>
              <a:ext cx="1433491" cy="840987"/>
            </a:xfrm>
            <a:prstGeom prst="wedgeRoundRectCallout">
              <a:avLst>
                <a:gd name="adj1" fmla="val -65858"/>
                <a:gd name="adj2" fmla="val 599"/>
                <a:gd name="adj3" fmla="val 16667"/>
              </a:avLst>
            </a:prstGeom>
            <a:solidFill>
              <a:srgbClr val="FFC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1200" b="1" dirty="0">
                  <a:solidFill>
                    <a:schemeClr val="tx1"/>
                  </a:solidFill>
                </a:rPr>
                <a:t>07</a:t>
              </a:r>
              <a:r>
                <a:rPr lang="zh-CN" altLang="en-US" sz="1200" b="1" dirty="0">
                  <a:solidFill>
                    <a:schemeClr val="tx1"/>
                  </a:solidFill>
                </a:rPr>
                <a:t>大宁街道上工新村</a:t>
              </a:r>
            </a:p>
          </p:txBody>
        </p:sp>
        <p:sp>
          <p:nvSpPr>
            <p:cNvPr id="32" name="圆角矩形标注 31"/>
            <p:cNvSpPr/>
            <p:nvPr/>
          </p:nvSpPr>
          <p:spPr>
            <a:xfrm>
              <a:off x="2221099" y="2436865"/>
              <a:ext cx="1433491" cy="840987"/>
            </a:xfrm>
            <a:prstGeom prst="wedgeRoundRectCallout">
              <a:avLst>
                <a:gd name="adj1" fmla="val -65858"/>
                <a:gd name="adj2" fmla="val -35644"/>
                <a:gd name="adj3" fmla="val 16667"/>
              </a:avLst>
            </a:prstGeom>
            <a:solidFill>
              <a:srgbClr val="FFC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1200" b="1" dirty="0">
                  <a:solidFill>
                    <a:schemeClr val="tx1"/>
                  </a:solidFill>
                </a:rPr>
                <a:t>01</a:t>
              </a:r>
              <a:r>
                <a:rPr lang="zh-CN" altLang="en-US" sz="1200" b="1" dirty="0">
                  <a:solidFill>
                    <a:schemeClr val="tx1"/>
                  </a:solidFill>
                </a:rPr>
                <a:t>华阳街道大西别墅</a:t>
              </a:r>
            </a:p>
          </p:txBody>
        </p:sp>
        <p:sp>
          <p:nvSpPr>
            <p:cNvPr id="33" name="圆角矩形标注 32"/>
            <p:cNvSpPr/>
            <p:nvPr/>
          </p:nvSpPr>
          <p:spPr>
            <a:xfrm>
              <a:off x="2323653" y="1154749"/>
              <a:ext cx="1433491" cy="840987"/>
            </a:xfrm>
            <a:prstGeom prst="wedgeRoundRectCallout">
              <a:avLst>
                <a:gd name="adj1" fmla="val -61207"/>
                <a:gd name="adj2" fmla="val 36842"/>
                <a:gd name="adj3" fmla="val 16667"/>
              </a:avLst>
            </a:prstGeom>
            <a:solidFill>
              <a:srgbClr val="FFC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1200" b="1" dirty="0">
                  <a:solidFill>
                    <a:schemeClr val="tx1"/>
                  </a:solidFill>
                </a:rPr>
                <a:t>02</a:t>
              </a:r>
              <a:r>
                <a:rPr lang="zh-CN" altLang="en-US" sz="1200" b="1" dirty="0">
                  <a:solidFill>
                    <a:schemeClr val="tx1"/>
                  </a:solidFill>
                </a:rPr>
                <a:t>华阳街道金谷苑</a:t>
              </a:r>
            </a:p>
          </p:txBody>
        </p:sp>
        <p:sp>
          <p:nvSpPr>
            <p:cNvPr id="34" name="圆角矩形标注 33"/>
            <p:cNvSpPr/>
            <p:nvPr/>
          </p:nvSpPr>
          <p:spPr>
            <a:xfrm>
              <a:off x="552292" y="2965128"/>
              <a:ext cx="1433491" cy="840987"/>
            </a:xfrm>
            <a:prstGeom prst="wedgeRoundRectCallout">
              <a:avLst>
                <a:gd name="adj1" fmla="val -65193"/>
                <a:gd name="adj2" fmla="val -52633"/>
                <a:gd name="adj3" fmla="val 16667"/>
              </a:avLst>
            </a:prstGeom>
            <a:solidFill>
              <a:srgbClr val="FFC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1200" b="1" dirty="0">
                  <a:solidFill>
                    <a:schemeClr val="tx1"/>
                  </a:solidFill>
                </a:rPr>
                <a:t>03</a:t>
              </a:r>
              <a:r>
                <a:rPr lang="zh-CN" altLang="en-US" sz="1200" b="1" dirty="0">
                  <a:solidFill>
                    <a:schemeClr val="tx1"/>
                  </a:solidFill>
                </a:rPr>
                <a:t>仙霞街道虹旭小区</a:t>
              </a:r>
            </a:p>
          </p:txBody>
        </p:sp>
        <p:sp>
          <p:nvSpPr>
            <p:cNvPr id="35" name="圆角矩形标注 34"/>
            <p:cNvSpPr/>
            <p:nvPr/>
          </p:nvSpPr>
          <p:spPr>
            <a:xfrm>
              <a:off x="449737" y="1222576"/>
              <a:ext cx="1433491" cy="840987"/>
            </a:xfrm>
            <a:prstGeom prst="wedgeRoundRectCallout">
              <a:avLst>
                <a:gd name="adj1" fmla="val -39279"/>
                <a:gd name="adj2" fmla="val 79881"/>
                <a:gd name="adj3" fmla="val 16667"/>
              </a:avLst>
            </a:prstGeom>
            <a:solidFill>
              <a:srgbClr val="FFC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1200" b="1" dirty="0">
                  <a:solidFill>
                    <a:schemeClr val="tx1"/>
                  </a:solidFill>
                </a:rPr>
                <a:t>04</a:t>
              </a:r>
              <a:r>
                <a:rPr lang="zh-CN" altLang="en-US" sz="1200" b="1" dirty="0">
                  <a:solidFill>
                    <a:schemeClr val="tx1"/>
                  </a:solidFill>
                </a:rPr>
                <a:t>仙霞街道水霞小区</a:t>
              </a:r>
            </a:p>
          </p:txBody>
        </p:sp>
        <p:sp>
          <p:nvSpPr>
            <p:cNvPr id="36" name="圆角矩形标注 35"/>
            <p:cNvSpPr/>
            <p:nvPr/>
          </p:nvSpPr>
          <p:spPr>
            <a:xfrm>
              <a:off x="1773713" y="-1223647"/>
              <a:ext cx="1433491" cy="840987"/>
            </a:xfrm>
            <a:prstGeom prst="wedgeRoundRectCallout">
              <a:avLst>
                <a:gd name="adj1" fmla="val 64377"/>
                <a:gd name="adj2" fmla="val 22118"/>
                <a:gd name="adj3" fmla="val 16667"/>
              </a:avLst>
            </a:prstGeom>
            <a:solidFill>
              <a:srgbClr val="FFC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1200" b="1" dirty="0">
                  <a:solidFill>
                    <a:schemeClr val="tx1"/>
                  </a:solidFill>
                </a:rPr>
                <a:t>08</a:t>
              </a:r>
              <a:r>
                <a:rPr lang="zh-CN" altLang="en-US" sz="1200" b="1" dirty="0">
                  <a:solidFill>
                    <a:schemeClr val="tx1"/>
                  </a:solidFill>
                </a:rPr>
                <a:t>大宁街道宁和小区</a:t>
              </a:r>
            </a:p>
          </p:txBody>
        </p:sp>
        <p:sp>
          <p:nvSpPr>
            <p:cNvPr id="37" name="圆角矩形标注 36"/>
            <p:cNvSpPr/>
            <p:nvPr/>
          </p:nvSpPr>
          <p:spPr>
            <a:xfrm>
              <a:off x="491395" y="-163585"/>
              <a:ext cx="1433491" cy="840987"/>
            </a:xfrm>
            <a:prstGeom prst="wedgeRoundRectCallout">
              <a:avLst>
                <a:gd name="adj1" fmla="val 60390"/>
                <a:gd name="adj2" fmla="val 10792"/>
                <a:gd name="adj3" fmla="val 16667"/>
              </a:avLst>
            </a:prstGeom>
            <a:solidFill>
              <a:srgbClr val="FFC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1200" b="1" dirty="0" smtClean="0">
                  <a:solidFill>
                    <a:schemeClr val="tx1"/>
                  </a:solidFill>
                </a:rPr>
                <a:t>11</a:t>
              </a:r>
              <a:r>
                <a:rPr lang="zh-CN" altLang="en-US" sz="1200" b="1" dirty="0" smtClean="0">
                  <a:solidFill>
                    <a:schemeClr val="tx1"/>
                  </a:solidFill>
                </a:rPr>
                <a:t>石泉街道街头摊点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pic>
          <p:nvPicPr>
            <p:cNvPr id="38" name="Picture 4"/>
            <p:cNvPicPr>
              <a:picLocks noChangeAspect="1" noChangeArrowheads="1"/>
            </p:cNvPicPr>
            <p:nvPr/>
          </p:nvPicPr>
          <p:blipFill rotWithShape="1">
            <a:blip r:embed="rId3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36054" y="3606058"/>
              <a:ext cx="3729132" cy="18865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椭圆 38"/>
            <p:cNvSpPr/>
            <p:nvPr/>
          </p:nvSpPr>
          <p:spPr>
            <a:xfrm>
              <a:off x="7472861" y="4153616"/>
              <a:ext cx="205108" cy="205108"/>
            </a:xfrm>
            <a:prstGeom prst="ellipse">
              <a:avLst/>
            </a:prstGeom>
            <a:solidFill>
              <a:srgbClr val="C0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角矩形标注 39"/>
            <p:cNvSpPr/>
            <p:nvPr/>
          </p:nvSpPr>
          <p:spPr>
            <a:xfrm>
              <a:off x="5805170" y="3639786"/>
              <a:ext cx="1433491" cy="840987"/>
            </a:xfrm>
            <a:prstGeom prst="wedgeRoundRectCallout">
              <a:avLst>
                <a:gd name="adj1" fmla="val 71143"/>
                <a:gd name="adj2" fmla="val 26747"/>
                <a:gd name="adj3" fmla="val 16667"/>
              </a:avLst>
            </a:prstGeom>
            <a:solidFill>
              <a:srgbClr val="FFC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1100" b="1" dirty="0" smtClean="0">
                  <a:solidFill>
                    <a:schemeClr val="tx1"/>
                  </a:solidFill>
                </a:rPr>
                <a:t>06</a:t>
              </a:r>
              <a:r>
                <a:rPr lang="zh-CN" altLang="en-US" sz="1100" b="1" dirty="0" smtClean="0">
                  <a:solidFill>
                    <a:schemeClr val="tx1"/>
                  </a:solidFill>
                </a:rPr>
                <a:t>盈浦街道复兴社区航运新村活动室外部空间</a:t>
              </a:r>
              <a:endParaRPr lang="zh-CN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5805169" y="4683676"/>
              <a:ext cx="3359308" cy="666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66700" algn="r">
                <a:lnSpc>
                  <a:spcPct val="120000"/>
                </a:lnSpc>
                <a:defRPr/>
              </a:pPr>
              <a:r>
                <a:rPr lang="zh-CN" altLang="en-US" sz="1100" b="1" dirty="0" smtClean="0">
                  <a:latin typeface="华文细黑" pitchFamily="2" charset="-122"/>
                  <a:ea typeface="华文细黑" pitchFamily="2" charset="-122"/>
                </a:rPr>
                <a:t>注：</a:t>
              </a:r>
              <a:r>
                <a:rPr lang="en-US" altLang="zh-CN" sz="1100" b="1" dirty="0" smtClean="0">
                  <a:latin typeface="华文细黑" pitchFamily="2" charset="-122"/>
                  <a:ea typeface="华文细黑" pitchFamily="2" charset="-122"/>
                </a:rPr>
                <a:t>09</a:t>
              </a:r>
              <a:r>
                <a:rPr lang="zh-CN" altLang="en-US" sz="1100" b="1" dirty="0" smtClean="0">
                  <a:latin typeface="华文细黑" pitchFamily="2" charset="-122"/>
                  <a:ea typeface="华文细黑" pitchFamily="2" charset="-122"/>
                </a:rPr>
                <a:t>彭浦新村艺康苑试点作为</a:t>
              </a:r>
              <a:r>
                <a:rPr lang="zh-CN" altLang="en-US" sz="1100" b="1" dirty="0">
                  <a:latin typeface="华文细黑" pitchFamily="2" charset="-122"/>
                  <a:ea typeface="华文细黑" pitchFamily="2" charset="-122"/>
                </a:rPr>
                <a:t>先期</a:t>
              </a:r>
              <a:r>
                <a:rPr lang="zh-CN" altLang="en-US" sz="1100" b="1" dirty="0" smtClean="0">
                  <a:latin typeface="华文细黑" pitchFamily="2" charset="-122"/>
                  <a:ea typeface="华文细黑" pitchFamily="2" charset="-122"/>
                </a:rPr>
                <a:t>试点完成方案</a:t>
              </a:r>
              <a:r>
                <a:rPr lang="zh-CN" altLang="en-US" sz="1100" b="1" dirty="0">
                  <a:latin typeface="华文细黑" pitchFamily="2" charset="-122"/>
                  <a:ea typeface="华文细黑" pitchFamily="2" charset="-122"/>
                </a:rPr>
                <a:t>征集工作。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6" r="30500"/>
          <a:stretch/>
        </p:blipFill>
        <p:spPr bwMode="auto">
          <a:xfrm>
            <a:off x="0" y="34857"/>
            <a:ext cx="6858000" cy="988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11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476672" y="1056308"/>
            <a:ext cx="448468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6. </a:t>
            </a:r>
            <a:r>
              <a:rPr lang="zh-CN" altLang="en-US" sz="16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复兴社区航运新村活动室外部空间</a:t>
            </a:r>
          </a:p>
        </p:txBody>
      </p:sp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534399" y="1927556"/>
            <a:ext cx="5771156" cy="302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一、试点社区概况</a:t>
            </a:r>
            <a:endParaRPr lang="en-US" altLang="zh-CN" sz="1200" b="1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）基地位置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2667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位于环城南路。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）社区概况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240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该试点位于风貌区内，附近有历史保留建筑，建筑密集，非常缺乏室外活动空间。周边居民多为外地租户，生活条件较差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。</a:t>
            </a:r>
            <a:endParaRPr lang="en-US" altLang="zh-CN" sz="1200" dirty="0" smtClean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二、居民需求</a:t>
            </a:r>
            <a:endParaRPr lang="en-US" altLang="zh-CN" sz="1200" b="1" dirty="0">
              <a:latin typeface="华文细黑" pitchFamily="2" charset="-122"/>
              <a:ea typeface="华文细黑" pitchFamily="2" charset="-122"/>
            </a:endParaRPr>
          </a:p>
          <a:p>
            <a:pPr indent="266700" algn="just">
              <a:lnSpc>
                <a:spcPct val="120000"/>
              </a:lnSpc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社区居民活动室改造为妇联活动、弱势群体互助、居民活动的公共中心，前后院空间结合功能改变重新设计，为居民提供一处有趣的室外活动场所，并与周边的弄堂加强联系。</a:t>
            </a:r>
          </a:p>
          <a:p>
            <a:pPr indent="324000" algn="just">
              <a:lnSpc>
                <a:spcPct val="120000"/>
              </a:lnSpc>
              <a:spcAft>
                <a:spcPts val="500"/>
              </a:spcAft>
              <a:defRPr/>
            </a:pPr>
            <a:endParaRPr lang="zh-CN" altLang="en-US" sz="1200" dirty="0"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9" name="Picture 2" descr="I:\中心项目\行走上海\街道试点踏勘\IMG_12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594" y="6102255"/>
            <a:ext cx="6267758" cy="328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329594" y="9095422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01</a:t>
            </a:r>
            <a:endParaRPr lang="zh-CN" altLang="en-US" sz="1200" b="1" dirty="0"/>
          </a:p>
        </p:txBody>
      </p:sp>
      <p:sp>
        <p:nvSpPr>
          <p:cNvPr id="12" name="矩形 11"/>
          <p:cNvSpPr/>
          <p:nvPr/>
        </p:nvSpPr>
        <p:spPr>
          <a:xfrm>
            <a:off x="739204" y="9095422"/>
            <a:ext cx="5858147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社区居民活动室，现在为棋牌室，二层建筑前后各有一个小型场地。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71" r="30643"/>
          <a:stretch/>
        </p:blipFill>
        <p:spPr bwMode="auto">
          <a:xfrm>
            <a:off x="0" y="0"/>
            <a:ext cx="6858000" cy="994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22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:\中心项目\行走上海\街道试点踏勘\IMG_128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868" y="447408"/>
            <a:ext cx="6040800" cy="4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中心项目\行走上海\街道试点踏勘\IMG_126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" y="5081040"/>
            <a:ext cx="6040800" cy="4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06868" y="9317280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03</a:t>
            </a:r>
            <a:endParaRPr lang="zh-CN" altLang="en-US" sz="1200" b="1" dirty="0"/>
          </a:p>
        </p:txBody>
      </p:sp>
      <p:sp>
        <p:nvSpPr>
          <p:cNvPr id="8" name="矩形 7"/>
          <p:cNvSpPr/>
          <p:nvPr/>
        </p:nvSpPr>
        <p:spPr>
          <a:xfrm>
            <a:off x="816478" y="9317280"/>
            <a:ext cx="5638659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活动室后院，目前为闲置状态，杂草丛生，与前院</a:t>
            </a:r>
            <a:r>
              <a:rPr lang="zh-CN" altLang="en-US" sz="110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有通道。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6868" y="4683648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02</a:t>
            </a:r>
            <a:endParaRPr lang="zh-CN" altLang="en-US" sz="1200" b="1" dirty="0"/>
          </a:p>
        </p:txBody>
      </p:sp>
      <p:sp>
        <p:nvSpPr>
          <p:cNvPr id="10" name="矩形 9"/>
          <p:cNvSpPr/>
          <p:nvPr/>
        </p:nvSpPr>
        <p:spPr>
          <a:xfrm>
            <a:off x="816478" y="4683648"/>
            <a:ext cx="5638659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活动室前院，水泥铺地，东侧有出入口，西侧有一花坛。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858000" cy="990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29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I:\中心项目\行走上海\街道试点踏勘\IMG_127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79965" y="2975972"/>
            <a:ext cx="3913200" cy="293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:\中心项目\行走上海\街道试点踏勘\IMG_126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600" y="447408"/>
            <a:ext cx="6040800" cy="189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:\中心项目\行走上海\街道试点踏勘\IMG_127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024669" y="2976069"/>
            <a:ext cx="3913978" cy="293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06868" y="2050795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04</a:t>
            </a:r>
            <a:endParaRPr lang="zh-CN" altLang="en-US" sz="1200" b="1" dirty="0"/>
          </a:p>
        </p:txBody>
      </p:sp>
      <p:sp>
        <p:nvSpPr>
          <p:cNvPr id="7" name="矩形 6"/>
          <p:cNvSpPr/>
          <p:nvPr/>
        </p:nvSpPr>
        <p:spPr>
          <a:xfrm>
            <a:off x="816478" y="2050795"/>
            <a:ext cx="5638659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活动室周边建筑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6868" y="6106440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05</a:t>
            </a:r>
            <a:endParaRPr lang="zh-CN" altLang="en-US" sz="1200" b="1" dirty="0"/>
          </a:p>
        </p:txBody>
      </p:sp>
      <p:sp>
        <p:nvSpPr>
          <p:cNvPr id="9" name="矩形 8"/>
          <p:cNvSpPr/>
          <p:nvPr/>
        </p:nvSpPr>
        <p:spPr>
          <a:xfrm>
            <a:off x="816478" y="6106440"/>
            <a:ext cx="2527607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前后院西侧联系通道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17920" y="6106440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06</a:t>
            </a:r>
            <a:endParaRPr lang="zh-CN" altLang="en-US" sz="1200" b="1" dirty="0"/>
          </a:p>
        </p:txBody>
      </p:sp>
      <p:sp>
        <p:nvSpPr>
          <p:cNvPr id="11" name="矩形 10"/>
          <p:cNvSpPr/>
          <p:nvPr/>
        </p:nvSpPr>
        <p:spPr>
          <a:xfrm>
            <a:off x="3927530" y="6106440"/>
            <a:ext cx="2527607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前后院东侧联系通道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13" name="Picture 3" descr="I:\中心项目\行走上海\街道试点踏勘\IMG_1269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88710" y="6564650"/>
            <a:ext cx="2971800" cy="293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409185" y="9223932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07</a:t>
            </a:r>
            <a:endParaRPr lang="zh-CN" altLang="en-US" sz="1200" b="1" dirty="0"/>
          </a:p>
        </p:txBody>
      </p:sp>
      <p:sp>
        <p:nvSpPr>
          <p:cNvPr id="15" name="矩形 14"/>
          <p:cNvSpPr/>
          <p:nvPr/>
        </p:nvSpPr>
        <p:spPr>
          <a:xfrm>
            <a:off x="818795" y="9223932"/>
            <a:ext cx="2527607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后院可开辟与弄堂联系的出口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3078" name="Picture 6" descr="I:\中心项目\行走上海\街道试点踏勘\IMG_1278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497760" y="6566652"/>
            <a:ext cx="2971800" cy="293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3517921" y="9223932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08</a:t>
            </a:r>
            <a:endParaRPr lang="zh-CN" altLang="en-US" sz="1200" b="1" dirty="0"/>
          </a:p>
        </p:txBody>
      </p:sp>
      <p:sp>
        <p:nvSpPr>
          <p:cNvPr id="18" name="矩形 17"/>
          <p:cNvSpPr/>
          <p:nvPr/>
        </p:nvSpPr>
        <p:spPr>
          <a:xfrm>
            <a:off x="3927531" y="9223932"/>
            <a:ext cx="2527607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前</a:t>
            </a:r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院可开辟与弄堂联系的出口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857999" cy="992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05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3561371" y="5531197"/>
            <a:ext cx="3077131" cy="3773163"/>
            <a:chOff x="3935915" y="584199"/>
            <a:chExt cx="4871456" cy="5973355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35915" y="584199"/>
              <a:ext cx="4871456" cy="59690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任意多边形 23"/>
            <p:cNvSpPr/>
            <p:nvPr/>
          </p:nvSpPr>
          <p:spPr>
            <a:xfrm>
              <a:off x="4661210" y="836341"/>
              <a:ext cx="3456878" cy="3468030"/>
            </a:xfrm>
            <a:custGeom>
              <a:avLst/>
              <a:gdLst>
                <a:gd name="connsiteX0" fmla="*/ 0 w 3456878"/>
                <a:gd name="connsiteY0" fmla="*/ 1182030 h 3468030"/>
                <a:gd name="connsiteX1" fmla="*/ 356839 w 3456878"/>
                <a:gd name="connsiteY1" fmla="*/ 2018371 h 3468030"/>
                <a:gd name="connsiteX2" fmla="*/ 434897 w 3456878"/>
                <a:gd name="connsiteY2" fmla="*/ 1984918 h 3468030"/>
                <a:gd name="connsiteX3" fmla="*/ 568712 w 3456878"/>
                <a:gd name="connsiteY3" fmla="*/ 2263698 h 3468030"/>
                <a:gd name="connsiteX4" fmla="*/ 468351 w 3456878"/>
                <a:gd name="connsiteY4" fmla="*/ 2308303 h 3468030"/>
                <a:gd name="connsiteX5" fmla="*/ 903249 w 3456878"/>
                <a:gd name="connsiteY5" fmla="*/ 3278459 h 3468030"/>
                <a:gd name="connsiteX6" fmla="*/ 1003610 w 3456878"/>
                <a:gd name="connsiteY6" fmla="*/ 3468030 h 3468030"/>
                <a:gd name="connsiteX7" fmla="*/ 1828800 w 3456878"/>
                <a:gd name="connsiteY7" fmla="*/ 3021981 h 3468030"/>
                <a:gd name="connsiteX8" fmla="*/ 2297151 w 3456878"/>
                <a:gd name="connsiteY8" fmla="*/ 2776654 h 3468030"/>
                <a:gd name="connsiteX9" fmla="*/ 2765502 w 3456878"/>
                <a:gd name="connsiteY9" fmla="*/ 2575932 h 3468030"/>
                <a:gd name="connsiteX10" fmla="*/ 3456878 w 3456878"/>
                <a:gd name="connsiteY10" fmla="*/ 2308303 h 3468030"/>
                <a:gd name="connsiteX11" fmla="*/ 3356517 w 3456878"/>
                <a:gd name="connsiteY11" fmla="*/ 1951464 h 3468030"/>
                <a:gd name="connsiteX12" fmla="*/ 3033131 w 3456878"/>
                <a:gd name="connsiteY12" fmla="*/ 178420 h 3468030"/>
                <a:gd name="connsiteX13" fmla="*/ 2932770 w 3456878"/>
                <a:gd name="connsiteY13" fmla="*/ 11152 h 3468030"/>
                <a:gd name="connsiteX14" fmla="*/ 2832410 w 3456878"/>
                <a:gd name="connsiteY14" fmla="*/ 0 h 3468030"/>
                <a:gd name="connsiteX15" fmla="*/ 44605 w 3456878"/>
                <a:gd name="connsiteY15" fmla="*/ 1248937 h 3468030"/>
                <a:gd name="connsiteX16" fmla="*/ 33453 w 3456878"/>
                <a:gd name="connsiteY16" fmla="*/ 1260088 h 346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6878" h="3468030">
                  <a:moveTo>
                    <a:pt x="0" y="1182030"/>
                  </a:moveTo>
                  <a:lnTo>
                    <a:pt x="356839" y="2018371"/>
                  </a:lnTo>
                  <a:lnTo>
                    <a:pt x="434897" y="1984918"/>
                  </a:lnTo>
                  <a:lnTo>
                    <a:pt x="568712" y="2263698"/>
                  </a:lnTo>
                  <a:lnTo>
                    <a:pt x="468351" y="2308303"/>
                  </a:lnTo>
                  <a:lnTo>
                    <a:pt x="903249" y="3278459"/>
                  </a:lnTo>
                  <a:lnTo>
                    <a:pt x="1003610" y="3468030"/>
                  </a:lnTo>
                  <a:lnTo>
                    <a:pt x="1828800" y="3021981"/>
                  </a:lnTo>
                  <a:lnTo>
                    <a:pt x="2297151" y="2776654"/>
                  </a:lnTo>
                  <a:lnTo>
                    <a:pt x="2765502" y="2575932"/>
                  </a:lnTo>
                  <a:lnTo>
                    <a:pt x="3456878" y="2308303"/>
                  </a:lnTo>
                  <a:lnTo>
                    <a:pt x="3356517" y="1951464"/>
                  </a:lnTo>
                  <a:lnTo>
                    <a:pt x="3033131" y="178420"/>
                  </a:lnTo>
                  <a:lnTo>
                    <a:pt x="2932770" y="11152"/>
                  </a:lnTo>
                  <a:lnTo>
                    <a:pt x="2832410" y="0"/>
                  </a:lnTo>
                  <a:lnTo>
                    <a:pt x="44605" y="1248937"/>
                  </a:lnTo>
                  <a:lnTo>
                    <a:pt x="33453" y="1260088"/>
                  </a:lnTo>
                </a:path>
              </a:pathLst>
            </a:custGeom>
            <a:noFill/>
            <a:ln w="25400">
              <a:solidFill>
                <a:srgbClr val="C00000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3944983" y="592182"/>
              <a:ext cx="3744686" cy="1689463"/>
            </a:xfrm>
            <a:custGeom>
              <a:avLst/>
              <a:gdLst>
                <a:gd name="connsiteX0" fmla="*/ 0 w 3744686"/>
                <a:gd name="connsiteY0" fmla="*/ 1689463 h 1689463"/>
                <a:gd name="connsiteX1" fmla="*/ 3744686 w 3744686"/>
                <a:gd name="connsiteY1" fmla="*/ 0 h 168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44686" h="1689463">
                  <a:moveTo>
                    <a:pt x="0" y="1689463"/>
                  </a:moveTo>
                  <a:lnTo>
                    <a:pt x="3744686" y="0"/>
                  </a:lnTo>
                </a:path>
              </a:pathLst>
            </a:custGeom>
            <a:noFill/>
            <a:ln w="127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7707086" y="635726"/>
              <a:ext cx="1071154" cy="4685211"/>
            </a:xfrm>
            <a:custGeom>
              <a:avLst/>
              <a:gdLst>
                <a:gd name="connsiteX0" fmla="*/ 0 w 1071154"/>
                <a:gd name="connsiteY0" fmla="*/ 0 h 4685211"/>
                <a:gd name="connsiteX1" fmla="*/ 87085 w 1071154"/>
                <a:gd name="connsiteY1" fmla="*/ 522514 h 4685211"/>
                <a:gd name="connsiteX2" fmla="*/ 226423 w 1071154"/>
                <a:gd name="connsiteY2" fmla="*/ 1254034 h 4685211"/>
                <a:gd name="connsiteX3" fmla="*/ 322217 w 1071154"/>
                <a:gd name="connsiteY3" fmla="*/ 1733005 h 4685211"/>
                <a:gd name="connsiteX4" fmla="*/ 409303 w 1071154"/>
                <a:gd name="connsiteY4" fmla="*/ 2168434 h 4685211"/>
                <a:gd name="connsiteX5" fmla="*/ 522514 w 1071154"/>
                <a:gd name="connsiteY5" fmla="*/ 2699657 h 4685211"/>
                <a:gd name="connsiteX6" fmla="*/ 618308 w 1071154"/>
                <a:gd name="connsiteY6" fmla="*/ 3100251 h 4685211"/>
                <a:gd name="connsiteX7" fmla="*/ 740228 w 1071154"/>
                <a:gd name="connsiteY7" fmla="*/ 3553097 h 4685211"/>
                <a:gd name="connsiteX8" fmla="*/ 957943 w 1071154"/>
                <a:gd name="connsiteY8" fmla="*/ 4302034 h 4685211"/>
                <a:gd name="connsiteX9" fmla="*/ 1071154 w 1071154"/>
                <a:gd name="connsiteY9" fmla="*/ 4685211 h 468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1154" h="4685211">
                  <a:moveTo>
                    <a:pt x="0" y="0"/>
                  </a:moveTo>
                  <a:lnTo>
                    <a:pt x="87085" y="522514"/>
                  </a:lnTo>
                  <a:lnTo>
                    <a:pt x="226423" y="1254034"/>
                  </a:lnTo>
                  <a:lnTo>
                    <a:pt x="322217" y="1733005"/>
                  </a:lnTo>
                  <a:lnTo>
                    <a:pt x="409303" y="2168434"/>
                  </a:lnTo>
                  <a:lnTo>
                    <a:pt x="522514" y="2699657"/>
                  </a:lnTo>
                  <a:lnTo>
                    <a:pt x="618308" y="3100251"/>
                  </a:lnTo>
                  <a:lnTo>
                    <a:pt x="740228" y="3553097"/>
                  </a:lnTo>
                  <a:lnTo>
                    <a:pt x="957943" y="4302034"/>
                  </a:lnTo>
                  <a:lnTo>
                    <a:pt x="1071154" y="4685211"/>
                  </a:lnTo>
                </a:path>
              </a:pathLst>
            </a:custGeom>
            <a:noFill/>
            <a:ln w="127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3936274" y="2934789"/>
              <a:ext cx="1793966" cy="3622765"/>
            </a:xfrm>
            <a:custGeom>
              <a:avLst/>
              <a:gdLst>
                <a:gd name="connsiteX0" fmla="*/ 0 w 1793966"/>
                <a:gd name="connsiteY0" fmla="*/ 0 h 3622765"/>
                <a:gd name="connsiteX1" fmla="*/ 566057 w 1793966"/>
                <a:gd name="connsiteY1" fmla="*/ 1297577 h 3622765"/>
                <a:gd name="connsiteX2" fmla="*/ 862149 w 1793966"/>
                <a:gd name="connsiteY2" fmla="*/ 1898468 h 3622765"/>
                <a:gd name="connsiteX3" fmla="*/ 1358537 w 1793966"/>
                <a:gd name="connsiteY3" fmla="*/ 2856411 h 3622765"/>
                <a:gd name="connsiteX4" fmla="*/ 1733006 w 1793966"/>
                <a:gd name="connsiteY4" fmla="*/ 3518262 h 3622765"/>
                <a:gd name="connsiteX5" fmla="*/ 1793966 w 1793966"/>
                <a:gd name="connsiteY5" fmla="*/ 3622765 h 3622765"/>
                <a:gd name="connsiteX6" fmla="*/ 1358537 w 1793966"/>
                <a:gd name="connsiteY6" fmla="*/ 3622765 h 3622765"/>
                <a:gd name="connsiteX7" fmla="*/ 1280160 w 1793966"/>
                <a:gd name="connsiteY7" fmla="*/ 3492137 h 3622765"/>
                <a:gd name="connsiteX8" fmla="*/ 940526 w 1793966"/>
                <a:gd name="connsiteY8" fmla="*/ 2908662 h 3622765"/>
                <a:gd name="connsiteX9" fmla="*/ 600892 w 1793966"/>
                <a:gd name="connsiteY9" fmla="*/ 2246811 h 3622765"/>
                <a:gd name="connsiteX10" fmla="*/ 296092 w 1793966"/>
                <a:gd name="connsiteY10" fmla="*/ 1628502 h 3622765"/>
                <a:gd name="connsiteX11" fmla="*/ 130629 w 1793966"/>
                <a:gd name="connsiteY11" fmla="*/ 1306285 h 3622765"/>
                <a:gd name="connsiteX12" fmla="*/ 0 w 1793966"/>
                <a:gd name="connsiteY12" fmla="*/ 1018902 h 3622765"/>
                <a:gd name="connsiteX13" fmla="*/ 0 w 1793966"/>
                <a:gd name="connsiteY13" fmla="*/ 0 h 362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93966" h="3622765">
                  <a:moveTo>
                    <a:pt x="0" y="0"/>
                  </a:moveTo>
                  <a:lnTo>
                    <a:pt x="566057" y="1297577"/>
                  </a:lnTo>
                  <a:lnTo>
                    <a:pt x="862149" y="1898468"/>
                  </a:lnTo>
                  <a:lnTo>
                    <a:pt x="1358537" y="2856411"/>
                  </a:lnTo>
                  <a:lnTo>
                    <a:pt x="1733006" y="3518262"/>
                  </a:lnTo>
                  <a:lnTo>
                    <a:pt x="1793966" y="3622765"/>
                  </a:lnTo>
                  <a:lnTo>
                    <a:pt x="1358537" y="3622765"/>
                  </a:lnTo>
                  <a:lnTo>
                    <a:pt x="1280160" y="3492137"/>
                  </a:lnTo>
                  <a:lnTo>
                    <a:pt x="940526" y="2908662"/>
                  </a:lnTo>
                  <a:lnTo>
                    <a:pt x="600892" y="2246811"/>
                  </a:lnTo>
                  <a:lnTo>
                    <a:pt x="296092" y="1628502"/>
                  </a:lnTo>
                  <a:lnTo>
                    <a:pt x="130629" y="1306285"/>
                  </a:lnTo>
                  <a:lnTo>
                    <a:pt x="0" y="1018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Picture 2" descr="I:\中心项目\行走上海\街道试点踏勘\IMG_113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791"/>
            <a:ext cx="6858000" cy="458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4115172" y="9276888"/>
            <a:ext cx="2523331" cy="33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 smtClean="0">
                <a:latin typeface="华文细黑" pitchFamily="2" charset="-122"/>
                <a:ea typeface="华文细黑" pitchFamily="2" charset="-122"/>
              </a:rPr>
              <a:t>区位图</a:t>
            </a:r>
            <a:endParaRPr lang="zh-CN" altLang="en-US" sz="1200" b="1" dirty="0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016" y="3540501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  <a:latin typeface="方正超粗黑简体" pitchFamily="65" charset="-122"/>
                <a:ea typeface="方正超粗黑简体" pitchFamily="65" charset="-122"/>
              </a:rPr>
              <a:t>大宁街道</a:t>
            </a:r>
            <a:endParaRPr lang="zh-CN" altLang="en-US" sz="4400" dirty="0">
              <a:solidFill>
                <a:schemeClr val="bg1"/>
              </a:solidFill>
              <a:latin typeface="方正超粗黑简体" pitchFamily="65" charset="-122"/>
              <a:ea typeface="方正超粗黑简体" pitchFamily="65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915751"/>
            <a:ext cx="6858000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 smtClean="0">
                <a:latin typeface="H-冬青黑体传统中文-W3" pitchFamily="2" charset="-122"/>
                <a:ea typeface="H-冬青黑体传统中文-W3" pitchFamily="2" charset="-122"/>
              </a:rPr>
              <a:t>7. </a:t>
            </a:r>
            <a:r>
              <a:rPr lang="zh-CN" altLang="en-US" sz="2000" b="1" dirty="0" smtClean="0">
                <a:latin typeface="H-冬青黑体传统中文-W3" pitchFamily="2" charset="-122"/>
                <a:ea typeface="H-冬青黑体传统中文-W3" pitchFamily="2" charset="-122"/>
              </a:rPr>
              <a:t>上工新村</a:t>
            </a:r>
            <a:endParaRPr lang="zh-CN" altLang="en-US" sz="2000" b="1" dirty="0">
              <a:solidFill>
                <a:srgbClr val="C00000"/>
              </a:solidFill>
              <a:latin typeface="H-冬青黑体传统中文-W3" pitchFamily="2" charset="-122"/>
              <a:ea typeface="H-冬青黑体传统中文-W3" pitchFamily="2" charset="-122"/>
            </a:endParaRPr>
          </a:p>
        </p:txBody>
      </p:sp>
      <p:sp>
        <p:nvSpPr>
          <p:cNvPr id="31" name="圆角矩形标注 30"/>
          <p:cNvSpPr/>
          <p:nvPr/>
        </p:nvSpPr>
        <p:spPr>
          <a:xfrm>
            <a:off x="692696" y="7963064"/>
            <a:ext cx="2161478" cy="1349297"/>
          </a:xfrm>
          <a:prstGeom prst="wedgeRoundRectCallout">
            <a:avLst>
              <a:gd name="adj1" fmla="val 45765"/>
              <a:gd name="adj2" fmla="val -7787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  <a:defRPr/>
            </a:pPr>
            <a:r>
              <a:rPr lang="zh-CN" altLang="en-US" sz="16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上工新村</a:t>
            </a:r>
            <a:endParaRPr lang="en-US" altLang="zh-CN" sz="1600" b="1" dirty="0" smtClean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  <a:p>
            <a:pPr marL="171450" indent="-171450" algn="just">
              <a:spcAft>
                <a:spcPts val="500"/>
              </a:spcAft>
              <a:buFont typeface="Wingdings" pitchFamily="2" charset="2"/>
              <a:buChar char="ü"/>
              <a:defRPr/>
            </a:pPr>
            <a:r>
              <a:rPr lang="zh-CN" altLang="en-US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地址：共和新路</a:t>
            </a:r>
            <a:r>
              <a:rPr lang="en-US" altLang="zh-CN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1895</a:t>
            </a:r>
            <a:r>
              <a:rPr lang="zh-CN" altLang="en-US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弄</a:t>
            </a:r>
            <a:endParaRPr lang="en-US" altLang="zh-CN" sz="1200" b="1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  <a:p>
            <a:pPr marL="171450" indent="-171450" algn="just">
              <a:spcAft>
                <a:spcPts val="500"/>
              </a:spcAft>
              <a:buFont typeface="Wingdings" pitchFamily="2" charset="2"/>
              <a:buChar char="ü"/>
              <a:defRPr/>
            </a:pPr>
            <a:r>
              <a:rPr lang="zh-CN" altLang="en-US" sz="1200" b="1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用地面积</a:t>
            </a:r>
            <a:r>
              <a:rPr lang="zh-CN" altLang="en-US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：</a:t>
            </a:r>
            <a:r>
              <a:rPr lang="en-US" altLang="zh-CN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30170m2</a:t>
            </a:r>
            <a:endParaRPr lang="en-US" altLang="zh-CN" sz="1200" b="1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71" r="30572"/>
          <a:stretch/>
        </p:blipFill>
        <p:spPr bwMode="auto">
          <a:xfrm>
            <a:off x="-1016" y="0"/>
            <a:ext cx="6859015" cy="992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99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476671" y="1424608"/>
            <a:ext cx="448468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7. </a:t>
            </a:r>
            <a:r>
              <a:rPr lang="zh-CN" altLang="en-US" sz="16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上工新村</a:t>
            </a:r>
          </a:p>
        </p:txBody>
      </p:sp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490185" y="2277245"/>
            <a:ext cx="5771156" cy="286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一、试点社区概况</a:t>
            </a:r>
            <a:endParaRPr lang="en-US" altLang="zh-CN" sz="1200" b="1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）基地位置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556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位于共和新路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1895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弄，属上大教师新村。毗邻上海大学。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）社区概况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556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该小区住宅间距紧凑，停车紧张，地势较低易积水，绿化众多而杂乱，很多花坛中存在闲置的小空间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。</a:t>
            </a:r>
            <a:endParaRPr lang="en-US" altLang="zh-CN" sz="1200" dirty="0" smtClean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二、居民需求</a:t>
            </a:r>
            <a:endParaRPr lang="en-US" altLang="zh-CN" sz="1200" b="1" dirty="0">
              <a:latin typeface="华文细黑" pitchFamily="2" charset="-122"/>
              <a:ea typeface="华文细黑" pitchFamily="2" charset="-122"/>
            </a:endParaRPr>
          </a:p>
          <a:p>
            <a:pPr indent="3556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小区西北处入口前小广场合理规划利用，小区内部宅间绿地和通道优化，适当补充停车位。</a:t>
            </a:r>
          </a:p>
          <a:p>
            <a:pPr indent="355600" algn="just">
              <a:lnSpc>
                <a:spcPct val="120000"/>
              </a:lnSpc>
              <a:spcAft>
                <a:spcPts val="500"/>
              </a:spcAft>
              <a:defRPr/>
            </a:pP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9" name="图片 8" descr="d:\桌面文件\桌面\1346159254.jpg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188" y="6798480"/>
            <a:ext cx="2872131" cy="2464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I:\中心项目\行走上海\街道试点踏勘\IMG_108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8000" y="6798480"/>
            <a:ext cx="3285736" cy="246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337188" y="8968422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01</a:t>
            </a:r>
            <a:endParaRPr lang="zh-CN" altLang="en-US" sz="1200" b="1" dirty="0"/>
          </a:p>
        </p:txBody>
      </p:sp>
      <p:sp>
        <p:nvSpPr>
          <p:cNvPr id="12" name="矩形 11"/>
          <p:cNvSpPr/>
          <p:nvPr/>
        </p:nvSpPr>
        <p:spPr>
          <a:xfrm>
            <a:off x="746798" y="8968422"/>
            <a:ext cx="2462521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宅间通道很窄，会车无法通行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59997" y="8968422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02</a:t>
            </a:r>
            <a:endParaRPr lang="zh-CN" altLang="en-US" sz="1200" b="1" dirty="0"/>
          </a:p>
        </p:txBody>
      </p:sp>
      <p:sp>
        <p:nvSpPr>
          <p:cNvPr id="15" name="矩形 14"/>
          <p:cNvSpPr/>
          <p:nvPr/>
        </p:nvSpPr>
        <p:spPr>
          <a:xfrm>
            <a:off x="3669607" y="8968422"/>
            <a:ext cx="2874129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宅间绿地植被丰富，树靠房子很近，设有晾衣架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71" r="30572"/>
          <a:stretch/>
        </p:blipFill>
        <p:spPr bwMode="auto">
          <a:xfrm>
            <a:off x="0" y="1710"/>
            <a:ext cx="6858000" cy="992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08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12" y="3107640"/>
            <a:ext cx="3034800" cy="2400972"/>
          </a:xfrm>
          <a:prstGeom prst="rect">
            <a:avLst/>
          </a:prstGeom>
        </p:spPr>
      </p:pic>
      <p:pic>
        <p:nvPicPr>
          <p:cNvPr id="27" name="Picture 2" descr="I:\中心项目\行走上海\街道试点踏勘\IMG_113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812" y="708660"/>
            <a:ext cx="3048000" cy="22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:\中心项目\行走上海\街道试点踏勘\IMG_108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113" y="708661"/>
            <a:ext cx="3034624" cy="227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中心项目\行走上海\街道试点踏勘\_DSC9497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9113" y="3107639"/>
            <a:ext cx="3034624" cy="24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337188" y="2608212"/>
            <a:ext cx="409611" cy="3764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03</a:t>
            </a:r>
            <a:endParaRPr lang="zh-CN" altLang="en-US" sz="1200" b="1" dirty="0"/>
          </a:p>
        </p:txBody>
      </p:sp>
      <p:sp>
        <p:nvSpPr>
          <p:cNvPr id="13" name="矩形 12"/>
          <p:cNvSpPr/>
          <p:nvPr/>
        </p:nvSpPr>
        <p:spPr>
          <a:xfrm>
            <a:off x="746798" y="2608212"/>
            <a:ext cx="2625014" cy="3764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小区休憩设施设置不合理，居民更愿意坐自己搬出来的椅子，跟着太阳走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521119" y="2608212"/>
            <a:ext cx="409611" cy="3764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04</a:t>
            </a:r>
            <a:endParaRPr lang="zh-CN" altLang="en-US" sz="1200" b="1" dirty="0"/>
          </a:p>
        </p:txBody>
      </p:sp>
      <p:sp>
        <p:nvSpPr>
          <p:cNvPr id="15" name="矩形 14"/>
          <p:cNvSpPr/>
          <p:nvPr/>
        </p:nvSpPr>
        <p:spPr>
          <a:xfrm>
            <a:off x="3930730" y="2608212"/>
            <a:ext cx="2613008" cy="3764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小区没有较大规模的集中绿地或场地，小区主干道有一棵松树。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37188" y="5214252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05</a:t>
            </a:r>
            <a:endParaRPr lang="zh-CN" altLang="en-US" sz="1200" b="1" dirty="0"/>
          </a:p>
        </p:txBody>
      </p:sp>
      <p:sp>
        <p:nvSpPr>
          <p:cNvPr id="17" name="矩形 16"/>
          <p:cNvSpPr/>
          <p:nvPr/>
        </p:nvSpPr>
        <p:spPr>
          <a:xfrm>
            <a:off x="746798" y="5214252"/>
            <a:ext cx="2625014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宅间绿地中有很多无用的闲置小空地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521119" y="5214252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06</a:t>
            </a:r>
            <a:endParaRPr lang="zh-CN" altLang="en-US" sz="1200" b="1" dirty="0"/>
          </a:p>
        </p:txBody>
      </p:sp>
      <p:sp>
        <p:nvSpPr>
          <p:cNvPr id="19" name="矩形 18"/>
          <p:cNvSpPr/>
          <p:nvPr/>
        </p:nvSpPr>
        <p:spPr>
          <a:xfrm>
            <a:off x="3930730" y="5214252"/>
            <a:ext cx="2613008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宅间绿地种植杂乱，且无法进入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055" name="Picture 7" descr="d:\桌面文件\桌面\新建文件夹\198588674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189" y="5704790"/>
            <a:ext cx="6206550" cy="367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337188" y="9085871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07</a:t>
            </a:r>
            <a:endParaRPr lang="zh-CN" altLang="en-US" sz="1200" b="1" dirty="0"/>
          </a:p>
        </p:txBody>
      </p:sp>
      <p:sp>
        <p:nvSpPr>
          <p:cNvPr id="26" name="矩形 25"/>
          <p:cNvSpPr/>
          <p:nvPr/>
        </p:nvSpPr>
        <p:spPr>
          <a:xfrm>
            <a:off x="746798" y="9085870"/>
            <a:ext cx="5796938" cy="294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小区西北出入口空地有待更新利用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6857999" cy="992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74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:\中心项目\行走上海\街道试点踏勘\IMG_113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791"/>
            <a:ext cx="6857999" cy="458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4115172" y="9276888"/>
            <a:ext cx="2523331" cy="33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区位图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016" y="3540501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  <a:latin typeface="方正超粗黑简体" pitchFamily="65" charset="-122"/>
                <a:ea typeface="方正超粗黑简体" pitchFamily="65" charset="-122"/>
              </a:rPr>
              <a:t>大宁街道</a:t>
            </a:r>
            <a:endParaRPr lang="zh-CN" altLang="en-US" sz="4400" dirty="0">
              <a:solidFill>
                <a:schemeClr val="bg1"/>
              </a:solidFill>
              <a:latin typeface="方正超粗黑简体" pitchFamily="65" charset="-122"/>
              <a:ea typeface="方正超粗黑简体" pitchFamily="65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915751"/>
            <a:ext cx="6858000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 smtClean="0">
                <a:latin typeface="H-冬青黑体传统中文-W3" pitchFamily="2" charset="-122"/>
                <a:ea typeface="H-冬青黑体传统中文-W3" pitchFamily="2" charset="-122"/>
              </a:rPr>
              <a:t>8. </a:t>
            </a:r>
            <a:r>
              <a:rPr lang="zh-CN" altLang="en-US" sz="2000" b="1" dirty="0" smtClean="0">
                <a:latin typeface="H-冬青黑体传统中文-W3" pitchFamily="2" charset="-122"/>
                <a:ea typeface="H-冬青黑体传统中文-W3" pitchFamily="2" charset="-122"/>
              </a:rPr>
              <a:t>宁和小区</a:t>
            </a:r>
            <a:endParaRPr lang="zh-CN" altLang="en-US" sz="2000" b="1" dirty="0">
              <a:solidFill>
                <a:srgbClr val="C00000"/>
              </a:solidFill>
              <a:latin typeface="H-冬青黑体传统中文-W3" pitchFamily="2" charset="-122"/>
              <a:ea typeface="H-冬青黑体传统中文-W3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220524" y="5878134"/>
            <a:ext cx="3435043" cy="3452828"/>
            <a:chOff x="3061494" y="723899"/>
            <a:chExt cx="5760289" cy="579011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61494" y="723899"/>
              <a:ext cx="5758656" cy="57785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任意多边形 18"/>
            <p:cNvSpPr/>
            <p:nvPr/>
          </p:nvSpPr>
          <p:spPr>
            <a:xfrm>
              <a:off x="4005943" y="766354"/>
              <a:ext cx="3779520" cy="3944983"/>
            </a:xfrm>
            <a:custGeom>
              <a:avLst/>
              <a:gdLst>
                <a:gd name="connsiteX0" fmla="*/ 0 w 3779520"/>
                <a:gd name="connsiteY0" fmla="*/ 1506583 h 3944983"/>
                <a:gd name="connsiteX1" fmla="*/ 1428206 w 3779520"/>
                <a:gd name="connsiteY1" fmla="*/ 3474720 h 3944983"/>
                <a:gd name="connsiteX2" fmla="*/ 1532708 w 3779520"/>
                <a:gd name="connsiteY2" fmla="*/ 3596640 h 3944983"/>
                <a:gd name="connsiteX3" fmla="*/ 1767840 w 3779520"/>
                <a:gd name="connsiteY3" fmla="*/ 3422469 h 3944983"/>
                <a:gd name="connsiteX4" fmla="*/ 2159726 w 3779520"/>
                <a:gd name="connsiteY4" fmla="*/ 3918857 h 3944983"/>
                <a:gd name="connsiteX5" fmla="*/ 2220686 w 3779520"/>
                <a:gd name="connsiteY5" fmla="*/ 3944983 h 3944983"/>
                <a:gd name="connsiteX6" fmla="*/ 2272937 w 3779520"/>
                <a:gd name="connsiteY6" fmla="*/ 3910149 h 3944983"/>
                <a:gd name="connsiteX7" fmla="*/ 3779520 w 3779520"/>
                <a:gd name="connsiteY7" fmla="*/ 2882537 h 3944983"/>
                <a:gd name="connsiteX8" fmla="*/ 3248297 w 3779520"/>
                <a:gd name="connsiteY8" fmla="*/ 1645920 h 3944983"/>
                <a:gd name="connsiteX9" fmla="*/ 2090057 w 3779520"/>
                <a:gd name="connsiteY9" fmla="*/ 0 h 3944983"/>
                <a:gd name="connsiteX10" fmla="*/ 0 w 3779520"/>
                <a:gd name="connsiteY10" fmla="*/ 1506583 h 394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9520" h="3944983">
                  <a:moveTo>
                    <a:pt x="0" y="1506583"/>
                  </a:moveTo>
                  <a:lnTo>
                    <a:pt x="1428206" y="3474720"/>
                  </a:lnTo>
                  <a:lnTo>
                    <a:pt x="1532708" y="3596640"/>
                  </a:lnTo>
                  <a:lnTo>
                    <a:pt x="1767840" y="3422469"/>
                  </a:lnTo>
                  <a:lnTo>
                    <a:pt x="2159726" y="3918857"/>
                  </a:lnTo>
                  <a:lnTo>
                    <a:pt x="2220686" y="3944983"/>
                  </a:lnTo>
                  <a:lnTo>
                    <a:pt x="2272937" y="3910149"/>
                  </a:lnTo>
                  <a:lnTo>
                    <a:pt x="3779520" y="2882537"/>
                  </a:lnTo>
                  <a:lnTo>
                    <a:pt x="3248297" y="1645920"/>
                  </a:lnTo>
                  <a:lnTo>
                    <a:pt x="2090057" y="0"/>
                  </a:lnTo>
                  <a:lnTo>
                    <a:pt x="0" y="1506583"/>
                  </a:lnTo>
                  <a:close/>
                </a:path>
              </a:pathLst>
            </a:custGeom>
            <a:noFill/>
            <a:ln w="25400">
              <a:solidFill>
                <a:srgbClr val="C00000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3074126" y="731520"/>
              <a:ext cx="2917371" cy="2098766"/>
            </a:xfrm>
            <a:custGeom>
              <a:avLst/>
              <a:gdLst>
                <a:gd name="connsiteX0" fmla="*/ 0 w 2917371"/>
                <a:gd name="connsiteY0" fmla="*/ 2098766 h 2098766"/>
                <a:gd name="connsiteX1" fmla="*/ 2917371 w 2917371"/>
                <a:gd name="connsiteY1" fmla="*/ 0 h 209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17371" h="2098766">
                  <a:moveTo>
                    <a:pt x="0" y="2098766"/>
                  </a:moveTo>
                  <a:lnTo>
                    <a:pt x="2917371" y="0"/>
                  </a:lnTo>
                </a:path>
              </a:pathLst>
            </a:custGeom>
            <a:noFill/>
            <a:ln w="127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6104709" y="740229"/>
              <a:ext cx="1672045" cy="2926080"/>
            </a:xfrm>
            <a:custGeom>
              <a:avLst/>
              <a:gdLst>
                <a:gd name="connsiteX0" fmla="*/ 0 w 1672045"/>
                <a:gd name="connsiteY0" fmla="*/ 0 h 2926080"/>
                <a:gd name="connsiteX1" fmla="*/ 1001485 w 1672045"/>
                <a:gd name="connsiteY1" fmla="*/ 1410788 h 2926080"/>
                <a:gd name="connsiteX2" fmla="*/ 1193074 w 1672045"/>
                <a:gd name="connsiteY2" fmla="*/ 1767840 h 2926080"/>
                <a:gd name="connsiteX3" fmla="*/ 1672045 w 1672045"/>
                <a:gd name="connsiteY3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2045" h="2926080">
                  <a:moveTo>
                    <a:pt x="0" y="0"/>
                  </a:moveTo>
                  <a:lnTo>
                    <a:pt x="1001485" y="1410788"/>
                  </a:lnTo>
                  <a:lnTo>
                    <a:pt x="1193074" y="1767840"/>
                  </a:lnTo>
                  <a:lnTo>
                    <a:pt x="1672045" y="2926080"/>
                  </a:lnTo>
                </a:path>
              </a:pathLst>
            </a:custGeom>
            <a:noFill/>
            <a:ln w="127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3065417" y="4450080"/>
              <a:ext cx="2107474" cy="2063931"/>
            </a:xfrm>
            <a:custGeom>
              <a:avLst/>
              <a:gdLst>
                <a:gd name="connsiteX0" fmla="*/ 0 w 2107474"/>
                <a:gd name="connsiteY0" fmla="*/ 0 h 2063931"/>
                <a:gd name="connsiteX1" fmla="*/ 409303 w 2107474"/>
                <a:gd name="connsiteY1" fmla="*/ 182880 h 2063931"/>
                <a:gd name="connsiteX2" fmla="*/ 792480 w 2107474"/>
                <a:gd name="connsiteY2" fmla="*/ 409303 h 2063931"/>
                <a:gd name="connsiteX3" fmla="*/ 1123406 w 2107474"/>
                <a:gd name="connsiteY3" fmla="*/ 679269 h 2063931"/>
                <a:gd name="connsiteX4" fmla="*/ 1375954 w 2107474"/>
                <a:gd name="connsiteY4" fmla="*/ 957943 h 2063931"/>
                <a:gd name="connsiteX5" fmla="*/ 1672046 w 2107474"/>
                <a:gd name="connsiteY5" fmla="*/ 1393371 h 2063931"/>
                <a:gd name="connsiteX6" fmla="*/ 2107474 w 2107474"/>
                <a:gd name="connsiteY6" fmla="*/ 2063931 h 2063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7474" h="2063931">
                  <a:moveTo>
                    <a:pt x="0" y="0"/>
                  </a:moveTo>
                  <a:lnTo>
                    <a:pt x="409303" y="182880"/>
                  </a:lnTo>
                  <a:lnTo>
                    <a:pt x="792480" y="409303"/>
                  </a:lnTo>
                  <a:lnTo>
                    <a:pt x="1123406" y="679269"/>
                  </a:lnTo>
                  <a:lnTo>
                    <a:pt x="1375954" y="957943"/>
                  </a:lnTo>
                  <a:lnTo>
                    <a:pt x="1672046" y="1393371"/>
                  </a:lnTo>
                  <a:lnTo>
                    <a:pt x="2107474" y="2063931"/>
                  </a:lnTo>
                </a:path>
              </a:pathLst>
            </a:custGeom>
            <a:noFill/>
            <a:ln w="127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3065417" y="5843451"/>
              <a:ext cx="1576252" cy="391886"/>
            </a:xfrm>
            <a:custGeom>
              <a:avLst/>
              <a:gdLst>
                <a:gd name="connsiteX0" fmla="*/ 0 w 1576252"/>
                <a:gd name="connsiteY0" fmla="*/ 391886 h 391886"/>
                <a:gd name="connsiteX1" fmla="*/ 1576252 w 1576252"/>
                <a:gd name="connsiteY1" fmla="*/ 0 h 391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6252" h="391886">
                  <a:moveTo>
                    <a:pt x="0" y="391886"/>
                  </a:moveTo>
                  <a:lnTo>
                    <a:pt x="1576252" y="0"/>
                  </a:lnTo>
                </a:path>
              </a:pathLst>
            </a:custGeom>
            <a:noFill/>
            <a:ln w="127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6514011" y="5355771"/>
              <a:ext cx="2307772" cy="1140823"/>
            </a:xfrm>
            <a:custGeom>
              <a:avLst/>
              <a:gdLst>
                <a:gd name="connsiteX0" fmla="*/ 0 w 2307772"/>
                <a:gd name="connsiteY0" fmla="*/ 1140823 h 1140823"/>
                <a:gd name="connsiteX1" fmla="*/ 252549 w 2307772"/>
                <a:gd name="connsiteY1" fmla="*/ 1001486 h 1140823"/>
                <a:gd name="connsiteX2" fmla="*/ 635726 w 2307772"/>
                <a:gd name="connsiteY2" fmla="*/ 801189 h 1140823"/>
                <a:gd name="connsiteX3" fmla="*/ 1105989 w 2307772"/>
                <a:gd name="connsiteY3" fmla="*/ 548640 h 1140823"/>
                <a:gd name="connsiteX4" fmla="*/ 1515292 w 2307772"/>
                <a:gd name="connsiteY4" fmla="*/ 339635 h 1140823"/>
                <a:gd name="connsiteX5" fmla="*/ 2151018 w 2307772"/>
                <a:gd name="connsiteY5" fmla="*/ 69669 h 1140823"/>
                <a:gd name="connsiteX6" fmla="*/ 2307772 w 2307772"/>
                <a:gd name="connsiteY6" fmla="*/ 0 h 114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7772" h="1140823">
                  <a:moveTo>
                    <a:pt x="0" y="1140823"/>
                  </a:moveTo>
                  <a:lnTo>
                    <a:pt x="252549" y="1001486"/>
                  </a:lnTo>
                  <a:lnTo>
                    <a:pt x="635726" y="801189"/>
                  </a:lnTo>
                  <a:lnTo>
                    <a:pt x="1105989" y="548640"/>
                  </a:lnTo>
                  <a:lnTo>
                    <a:pt x="1515292" y="339635"/>
                  </a:lnTo>
                  <a:lnTo>
                    <a:pt x="2151018" y="69669"/>
                  </a:lnTo>
                  <a:lnTo>
                    <a:pt x="2307772" y="0"/>
                  </a:lnTo>
                </a:path>
              </a:pathLst>
            </a:custGeom>
            <a:noFill/>
            <a:ln w="127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圆角矩形标注 32"/>
          <p:cNvSpPr/>
          <p:nvPr/>
        </p:nvSpPr>
        <p:spPr>
          <a:xfrm>
            <a:off x="623287" y="7950823"/>
            <a:ext cx="2161478" cy="1349297"/>
          </a:xfrm>
          <a:prstGeom prst="wedgeRoundRectCallout">
            <a:avLst>
              <a:gd name="adj1" fmla="val 43912"/>
              <a:gd name="adj2" fmla="val -7724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  <a:defRPr/>
            </a:pPr>
            <a:r>
              <a:rPr lang="zh-CN" altLang="en-US" sz="16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宁和小区</a:t>
            </a:r>
            <a:endParaRPr lang="en-US" altLang="zh-CN" sz="1600" b="1" dirty="0" smtClean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  <a:p>
            <a:pPr marL="171450" indent="-171450" algn="just">
              <a:spcAft>
                <a:spcPts val="500"/>
              </a:spcAft>
              <a:buFont typeface="Wingdings" pitchFamily="2" charset="2"/>
              <a:buChar char="ü"/>
              <a:defRPr/>
            </a:pPr>
            <a:r>
              <a:rPr lang="zh-CN" altLang="en-US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地址：大宁路</a:t>
            </a:r>
            <a:r>
              <a:rPr lang="en-US" altLang="zh-CN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540</a:t>
            </a:r>
            <a:r>
              <a:rPr lang="zh-CN" altLang="en-US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弄</a:t>
            </a:r>
            <a:endParaRPr lang="en-US" altLang="zh-CN" sz="1200" b="1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  <a:p>
            <a:pPr marL="171450" indent="-171450" algn="just">
              <a:spcAft>
                <a:spcPts val="500"/>
              </a:spcAft>
              <a:buFont typeface="Wingdings" pitchFamily="2" charset="2"/>
              <a:buChar char="ü"/>
              <a:defRPr/>
            </a:pPr>
            <a:r>
              <a:rPr lang="zh-CN" altLang="en-US" sz="1200" b="1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用地面积</a:t>
            </a:r>
            <a:r>
              <a:rPr lang="zh-CN" altLang="en-US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：</a:t>
            </a:r>
            <a:r>
              <a:rPr lang="en-US" altLang="zh-CN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64257m2</a:t>
            </a:r>
            <a:endParaRPr lang="en-US" altLang="zh-CN" sz="1200" b="1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86" r="30572"/>
          <a:stretch/>
        </p:blipFill>
        <p:spPr bwMode="auto">
          <a:xfrm>
            <a:off x="0" y="0"/>
            <a:ext cx="6857999" cy="990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1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476671" y="1246808"/>
            <a:ext cx="448468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8. </a:t>
            </a:r>
            <a:r>
              <a:rPr lang="zh-CN" altLang="en-US" sz="16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宁和小区</a:t>
            </a:r>
          </a:p>
        </p:txBody>
      </p:sp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512903" y="2085035"/>
            <a:ext cx="5771156" cy="286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一、试点社区概况</a:t>
            </a:r>
            <a:endParaRPr lang="en-US" altLang="zh-CN" sz="1200" b="1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）基地位置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556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宁和小区位于大宁路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540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弄。靠大宁国际商圈。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）社区概况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556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该小区人口众多，中央绿地面积广阔、设施类型较全且对周边小区居民开放使用，但是设施的布局并不贴合居民的使用需求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。</a:t>
            </a:r>
            <a:endParaRPr lang="en-US" altLang="zh-CN" sz="1200" dirty="0" smtClean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二、居民需求</a:t>
            </a:r>
            <a:endParaRPr lang="en-US" altLang="zh-CN" sz="1200" b="1" dirty="0">
              <a:latin typeface="华文细黑" pitchFamily="2" charset="-122"/>
              <a:ea typeface="华文细黑" pitchFamily="2" charset="-122"/>
            </a:endParaRPr>
          </a:p>
          <a:p>
            <a:pPr indent="3556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小区中央绿地的广场空间需结合居民活动需求，设施人性化的休憩设施，为不同活动提供灵活场地。</a:t>
            </a:r>
          </a:p>
          <a:p>
            <a:pPr indent="355600" algn="just">
              <a:lnSpc>
                <a:spcPct val="120000"/>
              </a:lnSpc>
              <a:spcAft>
                <a:spcPts val="500"/>
              </a:spcAft>
              <a:defRPr/>
            </a:pP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10" name="图片 9" descr="d:\桌面文件\桌面\1729254497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275" y="7874842"/>
            <a:ext cx="5759450" cy="168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 descr="d:\桌面文件\桌面\1022255834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 bwMode="auto">
          <a:xfrm>
            <a:off x="549275" y="5536992"/>
            <a:ext cx="5759450" cy="2219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矩形 7"/>
          <p:cNvSpPr/>
          <p:nvPr/>
        </p:nvSpPr>
        <p:spPr>
          <a:xfrm>
            <a:off x="541993" y="7461639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01</a:t>
            </a:r>
            <a:endParaRPr lang="zh-CN" altLang="en-US" sz="1200" b="1" dirty="0"/>
          </a:p>
        </p:txBody>
      </p:sp>
      <p:sp>
        <p:nvSpPr>
          <p:cNvPr id="9" name="矩形 8"/>
          <p:cNvSpPr/>
          <p:nvPr/>
        </p:nvSpPr>
        <p:spPr>
          <a:xfrm>
            <a:off x="951603" y="7461638"/>
            <a:ext cx="5357122" cy="294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小区中心绿地中设置有座椅，但并不符合居民的使用习惯，居民更喜欢自己的椅子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41993" y="9267152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02</a:t>
            </a:r>
            <a:endParaRPr lang="zh-CN" altLang="en-US" sz="1200" b="1" dirty="0"/>
          </a:p>
        </p:txBody>
      </p:sp>
      <p:sp>
        <p:nvSpPr>
          <p:cNvPr id="13" name="矩形 12"/>
          <p:cNvSpPr/>
          <p:nvPr/>
        </p:nvSpPr>
        <p:spPr>
          <a:xfrm>
            <a:off x="951603" y="9267151"/>
            <a:ext cx="5357122" cy="294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小区中心绿地对周边小区居民开放，人气很旺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72" r="30499"/>
          <a:stretch/>
        </p:blipFill>
        <p:spPr bwMode="auto">
          <a:xfrm>
            <a:off x="1" y="0"/>
            <a:ext cx="6857999" cy="990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51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中心项目\行走上海\街道试点踏勘\IMG_112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189" y="7486839"/>
            <a:ext cx="3301930" cy="207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4686" y="7486839"/>
            <a:ext cx="2787513" cy="2070416"/>
          </a:xfrm>
          <a:prstGeom prst="rect">
            <a:avLst/>
          </a:prstGeom>
        </p:spPr>
      </p:pic>
      <p:pic>
        <p:nvPicPr>
          <p:cNvPr id="3075" name="Picture 3" descr="d:\桌面文件\桌面\841088674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8136" y="4484914"/>
            <a:ext cx="3812676" cy="277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桌面文件\桌面\1669087682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189" y="708667"/>
            <a:ext cx="6183623" cy="350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桌面文件\桌面\975038534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190" y="4484914"/>
            <a:ext cx="2326476" cy="277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336886" y="9262895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06</a:t>
            </a:r>
            <a:endParaRPr lang="zh-CN" altLang="en-US" sz="1200" b="1" dirty="0"/>
          </a:p>
        </p:txBody>
      </p:sp>
      <p:sp>
        <p:nvSpPr>
          <p:cNvPr id="9" name="矩形 8"/>
          <p:cNvSpPr/>
          <p:nvPr/>
        </p:nvSpPr>
        <p:spPr>
          <a:xfrm>
            <a:off x="746496" y="9262894"/>
            <a:ext cx="2892623" cy="294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小区幼儿园门口空地无任何休憩设施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44686" y="9262895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07</a:t>
            </a:r>
            <a:endParaRPr lang="zh-CN" altLang="en-US" sz="1200" b="1" dirty="0"/>
          </a:p>
        </p:txBody>
      </p:sp>
      <p:sp>
        <p:nvSpPr>
          <p:cNvPr id="11" name="矩形 10"/>
          <p:cNvSpPr/>
          <p:nvPr/>
        </p:nvSpPr>
        <p:spPr>
          <a:xfrm>
            <a:off x="4154297" y="9262894"/>
            <a:ext cx="2366516" cy="294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幼儿园对面有居民自发放置的椅子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6886" y="3923871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03</a:t>
            </a:r>
            <a:endParaRPr lang="zh-CN" altLang="en-US" sz="1200" b="1" dirty="0"/>
          </a:p>
        </p:txBody>
      </p:sp>
      <p:sp>
        <p:nvSpPr>
          <p:cNvPr id="14" name="矩形 13"/>
          <p:cNvSpPr/>
          <p:nvPr/>
        </p:nvSpPr>
        <p:spPr>
          <a:xfrm>
            <a:off x="746496" y="3923870"/>
            <a:ext cx="5774316" cy="294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小区中心绿地中的健身娱乐小广场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36886" y="6966679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04</a:t>
            </a:r>
            <a:endParaRPr lang="zh-CN" altLang="en-US" sz="1200" b="1" dirty="0"/>
          </a:p>
        </p:txBody>
      </p:sp>
      <p:sp>
        <p:nvSpPr>
          <p:cNvPr id="16" name="矩形 15"/>
          <p:cNvSpPr/>
          <p:nvPr/>
        </p:nvSpPr>
        <p:spPr>
          <a:xfrm>
            <a:off x="746497" y="6966678"/>
            <a:ext cx="1917170" cy="294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绿地广场中的健身设施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708136" y="6966679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05</a:t>
            </a:r>
            <a:endParaRPr lang="zh-CN" altLang="en-US" sz="1200" b="1" dirty="0"/>
          </a:p>
        </p:txBody>
      </p:sp>
      <p:sp>
        <p:nvSpPr>
          <p:cNvPr id="18" name="矩形 17"/>
          <p:cNvSpPr/>
          <p:nvPr/>
        </p:nvSpPr>
        <p:spPr>
          <a:xfrm>
            <a:off x="3117746" y="6966678"/>
            <a:ext cx="3403065" cy="294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绿地广场中的儿童娱乐设施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857999" cy="992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26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:\中心项目\行走上海\街道试点踏勘\IMG_171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9350" y="572791"/>
            <a:ext cx="6887350" cy="386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4115172" y="9276888"/>
            <a:ext cx="2523331" cy="33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区位图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016" y="3673584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  <a:latin typeface="方正超粗黑简体" pitchFamily="65" charset="-122"/>
                <a:ea typeface="方正超粗黑简体" pitchFamily="65" charset="-122"/>
              </a:rPr>
              <a:t>康健街道</a:t>
            </a:r>
            <a:endParaRPr lang="zh-CN" altLang="en-US" sz="4400" dirty="0">
              <a:solidFill>
                <a:schemeClr val="bg1"/>
              </a:solidFill>
              <a:latin typeface="方正超粗黑简体" pitchFamily="65" charset="-122"/>
              <a:ea typeface="方正超粗黑简体" pitchFamily="65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7384" y="4048834"/>
            <a:ext cx="6885384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 smtClean="0">
                <a:latin typeface="H-冬青黑体传统中文-W3" pitchFamily="2" charset="-122"/>
                <a:ea typeface="H-冬青黑体传统中文-W3" pitchFamily="2" charset="-122"/>
              </a:rPr>
              <a:t>10.  </a:t>
            </a:r>
            <a:r>
              <a:rPr lang="zh-CN" altLang="en-US" sz="2000" b="1" dirty="0" smtClean="0">
                <a:latin typeface="H-冬青黑体传统中文-W3" pitchFamily="2" charset="-122"/>
                <a:ea typeface="H-冬青黑体传统中文-W3" pitchFamily="2" charset="-122"/>
              </a:rPr>
              <a:t>茶花园小区</a:t>
            </a:r>
            <a:endParaRPr lang="zh-CN" altLang="en-US" sz="2000" b="1" dirty="0">
              <a:solidFill>
                <a:srgbClr val="C00000"/>
              </a:solidFill>
              <a:latin typeface="H-冬青黑体传统中文-W3" pitchFamily="2" charset="-122"/>
              <a:ea typeface="H-冬青黑体传统中文-W3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29350" y="4438132"/>
            <a:ext cx="6887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 smtClean="0">
                <a:latin typeface="Minion Pro SmBd" pitchFamily="18" charset="0"/>
                <a:ea typeface="Kozuka Gothic Pr6N B" pitchFamily="34" charset="-128"/>
              </a:rPr>
              <a:t>K</a:t>
            </a:r>
            <a:r>
              <a:rPr lang="en-US" altLang="zh-CN" sz="3600" b="1" dirty="0" smtClean="0">
                <a:latin typeface="Minion Pro SmBd" pitchFamily="18" charset="0"/>
                <a:ea typeface="Kozuka Gothic Pr6N B" pitchFamily="34" charset="-128"/>
              </a:rPr>
              <a:t>ANGJIAN </a:t>
            </a:r>
            <a:r>
              <a:rPr lang="en-US" altLang="zh-CN" sz="4800" b="1" dirty="0" smtClean="0">
                <a:latin typeface="Minion Pro SmBd" pitchFamily="18" charset="0"/>
                <a:ea typeface="Kozuka Gothic Pr6N B" pitchFamily="34" charset="-128"/>
              </a:rPr>
              <a:t>N</a:t>
            </a:r>
            <a:r>
              <a:rPr lang="en-US" altLang="zh-CN" sz="3600" b="1" dirty="0" smtClean="0">
                <a:latin typeface="Minion Pro SmBd" pitchFamily="18" charset="0"/>
                <a:ea typeface="Kozuka Gothic Pr6N B" pitchFamily="34" charset="-128"/>
              </a:rPr>
              <a:t>EIGHBORHOOD</a:t>
            </a:r>
            <a:endParaRPr lang="zh-CN" altLang="en-US" sz="3600" b="1" dirty="0">
              <a:latin typeface="Minion Pro SmBd" pitchFamily="18" charset="0"/>
              <a:ea typeface="Kozuka Gothic Pr6N B" pitchFamily="34" charset="-128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452987" y="5530164"/>
            <a:ext cx="3787140" cy="3531971"/>
            <a:chOff x="2521585" y="5535829"/>
            <a:chExt cx="3787140" cy="3531971"/>
          </a:xfrm>
        </p:grpSpPr>
        <p:pic>
          <p:nvPicPr>
            <p:cNvPr id="1026" name="Picture 2" descr="d:\桌面文件\桌面\茶花园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21585" y="5535829"/>
              <a:ext cx="3787140" cy="3531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接连接符 7"/>
            <p:cNvCxnSpPr/>
            <p:nvPr/>
          </p:nvCxnSpPr>
          <p:spPr>
            <a:xfrm flipH="1">
              <a:off x="2521585" y="5913120"/>
              <a:ext cx="3787140" cy="1272540"/>
            </a:xfrm>
            <a:prstGeom prst="line">
              <a:avLst/>
            </a:prstGeom>
            <a:ln w="215900">
              <a:solidFill>
                <a:srgbClr val="984807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H="1" flipV="1">
              <a:off x="5059680" y="5535829"/>
              <a:ext cx="1150620" cy="3234792"/>
            </a:xfrm>
            <a:prstGeom prst="line">
              <a:avLst/>
            </a:prstGeom>
            <a:ln w="215900">
              <a:solidFill>
                <a:srgbClr val="984807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20371760">
              <a:off x="3951055" y="6414065"/>
              <a:ext cx="10119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 smtClean="0">
                  <a:solidFill>
                    <a:schemeClr val="bg1"/>
                  </a:solidFill>
                  <a:latin typeface="华文细黑" pitchFamily="2" charset="-122"/>
                  <a:ea typeface="华文细黑" pitchFamily="2" charset="-122"/>
                </a:rPr>
                <a:t>浦 北 路</a:t>
              </a:r>
              <a:endParaRPr lang="zh-CN" altLang="en-US" sz="100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20283678">
              <a:off x="5446663" y="6573526"/>
              <a:ext cx="338554" cy="10801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000" dirty="0" smtClean="0">
                  <a:solidFill>
                    <a:schemeClr val="bg1"/>
                  </a:solidFill>
                  <a:latin typeface="华文细黑" pitchFamily="2" charset="-122"/>
                  <a:ea typeface="华文细黑" pitchFamily="2" charset="-122"/>
                </a:rPr>
                <a:t>虹 漕 南 路</a:t>
              </a:r>
              <a:endParaRPr lang="zh-CN" altLang="en-US" sz="100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4343400" y="7191375"/>
              <a:ext cx="295275" cy="209550"/>
            </a:xfrm>
            <a:custGeom>
              <a:avLst/>
              <a:gdLst>
                <a:gd name="connsiteX0" fmla="*/ 0 w 295275"/>
                <a:gd name="connsiteY0" fmla="*/ 76200 h 209550"/>
                <a:gd name="connsiteX1" fmla="*/ 266700 w 295275"/>
                <a:gd name="connsiteY1" fmla="*/ 0 h 209550"/>
                <a:gd name="connsiteX2" fmla="*/ 295275 w 295275"/>
                <a:gd name="connsiteY2" fmla="*/ 123825 h 209550"/>
                <a:gd name="connsiteX3" fmla="*/ 95250 w 295275"/>
                <a:gd name="connsiteY3" fmla="*/ 209550 h 209550"/>
                <a:gd name="connsiteX4" fmla="*/ 38100 w 295275"/>
                <a:gd name="connsiteY4" fmla="*/ 114300 h 209550"/>
                <a:gd name="connsiteX5" fmla="*/ 0 w 295275"/>
                <a:gd name="connsiteY5" fmla="*/ 7620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275" h="209550">
                  <a:moveTo>
                    <a:pt x="0" y="76200"/>
                  </a:moveTo>
                  <a:lnTo>
                    <a:pt x="266700" y="0"/>
                  </a:lnTo>
                  <a:lnTo>
                    <a:pt x="295275" y="123825"/>
                  </a:lnTo>
                  <a:lnTo>
                    <a:pt x="95250" y="209550"/>
                  </a:lnTo>
                  <a:lnTo>
                    <a:pt x="38100" y="114300"/>
                  </a:lnTo>
                  <a:lnTo>
                    <a:pt x="0" y="76200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38" r="30571"/>
          <a:stretch/>
        </p:blipFill>
        <p:spPr bwMode="auto">
          <a:xfrm>
            <a:off x="-8606" y="0"/>
            <a:ext cx="6866605" cy="990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5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:\中心项目\行走上海\街道试点踏勘\IMG_10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0512"/>
            <a:ext cx="6858000" cy="458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42241" y="3654857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  <a:latin typeface="方正超粗黑简体" pitchFamily="65" charset="-122"/>
                <a:ea typeface="方正超粗黑简体" pitchFamily="65" charset="-122"/>
              </a:rPr>
              <a:t>华阳街道</a:t>
            </a:r>
            <a:endParaRPr lang="zh-CN" altLang="en-US" sz="4400" dirty="0">
              <a:solidFill>
                <a:schemeClr val="bg1"/>
              </a:solidFill>
              <a:latin typeface="方正超粗黑简体" pitchFamily="65" charset="-122"/>
              <a:ea typeface="方正超粗黑简体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15751"/>
            <a:ext cx="6858000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 smtClean="0">
                <a:latin typeface="H-冬青黑体传统中文-W3" pitchFamily="2" charset="-122"/>
                <a:ea typeface="H-冬青黑体传统中文-W3" pitchFamily="2" charset="-122"/>
              </a:rPr>
              <a:t>1. </a:t>
            </a:r>
            <a:r>
              <a:rPr lang="zh-CN" altLang="en-US" sz="2000" b="1" dirty="0" smtClean="0">
                <a:latin typeface="H-冬青黑体传统中文-W3" pitchFamily="2" charset="-122"/>
                <a:ea typeface="H-冬青黑体传统中文-W3" pitchFamily="2" charset="-122"/>
              </a:rPr>
              <a:t>大西别墅</a:t>
            </a:r>
            <a:endParaRPr lang="zh-CN" altLang="en-US" sz="2000" b="1" dirty="0">
              <a:solidFill>
                <a:srgbClr val="C00000"/>
              </a:solidFill>
              <a:latin typeface="H-冬青黑体传统中文-W3" pitchFamily="2" charset="-122"/>
              <a:ea typeface="H-冬青黑体传统中文-W3" pitchFamily="2" charset="-122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846742" y="9264820"/>
            <a:ext cx="2523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 smtClean="0">
                <a:latin typeface="华文细黑" pitchFamily="2" charset="-122"/>
                <a:ea typeface="华文细黑" pitchFamily="2" charset="-122"/>
              </a:rPr>
              <a:t>区位图</a:t>
            </a:r>
            <a:endParaRPr lang="zh-CN" altLang="en-US" sz="1200" dirty="0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4115172" y="9276888"/>
            <a:ext cx="2523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 smtClean="0">
                <a:latin typeface="华文细黑" pitchFamily="2" charset="-122"/>
                <a:ea typeface="华文细黑" pitchFamily="2" charset="-122"/>
              </a:rPr>
              <a:t>小区内</a:t>
            </a:r>
            <a:r>
              <a:rPr lang="en-US" altLang="zh-CN" sz="1200" b="1" dirty="0" smtClean="0">
                <a:latin typeface="华文细黑" pitchFamily="2" charset="-122"/>
                <a:ea typeface="华文细黑" pitchFamily="2" charset="-122"/>
              </a:rPr>
              <a:t>12</a:t>
            </a:r>
            <a:r>
              <a:rPr lang="zh-CN" altLang="en-US" sz="1200" b="1" dirty="0" smtClean="0">
                <a:latin typeface="华文细黑" pitchFamily="2" charset="-122"/>
                <a:ea typeface="华文细黑" pitchFamily="2" charset="-122"/>
              </a:rPr>
              <a:t>栋优秀历史建筑分布图</a:t>
            </a:r>
            <a:endParaRPr lang="zh-CN" altLang="en-US" sz="1200" dirty="0"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645024" y="6274098"/>
            <a:ext cx="2899748" cy="3042195"/>
            <a:chOff x="3348421" y="476250"/>
            <a:chExt cx="5792404" cy="6076950"/>
          </a:xfrm>
        </p:grpSpPr>
        <p:grpSp>
          <p:nvGrpSpPr>
            <p:cNvPr id="20" name="组合 19"/>
            <p:cNvGrpSpPr/>
            <p:nvPr/>
          </p:nvGrpSpPr>
          <p:grpSpPr>
            <a:xfrm>
              <a:off x="3348421" y="476250"/>
              <a:ext cx="5792404" cy="6076950"/>
              <a:chOff x="3027745" y="476250"/>
              <a:chExt cx="5792404" cy="6076950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27745" y="476250"/>
                <a:ext cx="5792404" cy="607695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23" name="组合 22"/>
              <p:cNvGrpSpPr/>
              <p:nvPr/>
            </p:nvGrpSpPr>
            <p:grpSpPr>
              <a:xfrm>
                <a:off x="3200400" y="819150"/>
                <a:ext cx="4673600" cy="4133850"/>
                <a:chOff x="3200400" y="819150"/>
                <a:chExt cx="4673600" cy="4133850"/>
              </a:xfrm>
            </p:grpSpPr>
            <p:sp>
              <p:nvSpPr>
                <p:cNvPr id="24" name="任意多边形 23"/>
                <p:cNvSpPr/>
                <p:nvPr/>
              </p:nvSpPr>
              <p:spPr>
                <a:xfrm>
                  <a:off x="3200400" y="1403350"/>
                  <a:ext cx="666750" cy="673100"/>
                </a:xfrm>
                <a:custGeom>
                  <a:avLst/>
                  <a:gdLst>
                    <a:gd name="connsiteX0" fmla="*/ 0 w 666750"/>
                    <a:gd name="connsiteY0" fmla="*/ 12700 h 673100"/>
                    <a:gd name="connsiteX1" fmla="*/ 88900 w 666750"/>
                    <a:gd name="connsiteY1" fmla="*/ 0 h 673100"/>
                    <a:gd name="connsiteX2" fmla="*/ 146050 w 666750"/>
                    <a:gd name="connsiteY2" fmla="*/ 260350 h 673100"/>
                    <a:gd name="connsiteX3" fmla="*/ 596900 w 666750"/>
                    <a:gd name="connsiteY3" fmla="*/ 146050 h 673100"/>
                    <a:gd name="connsiteX4" fmla="*/ 666750 w 666750"/>
                    <a:gd name="connsiteY4" fmla="*/ 457200 h 673100"/>
                    <a:gd name="connsiteX5" fmla="*/ 463550 w 666750"/>
                    <a:gd name="connsiteY5" fmla="*/ 514350 h 673100"/>
                    <a:gd name="connsiteX6" fmla="*/ 488950 w 666750"/>
                    <a:gd name="connsiteY6" fmla="*/ 603250 h 673100"/>
                    <a:gd name="connsiteX7" fmla="*/ 158750 w 666750"/>
                    <a:gd name="connsiteY7" fmla="*/ 673100 h 673100"/>
                    <a:gd name="connsiteX8" fmla="*/ 95250 w 666750"/>
                    <a:gd name="connsiteY8" fmla="*/ 438150 h 673100"/>
                    <a:gd name="connsiteX9" fmla="*/ 69850 w 666750"/>
                    <a:gd name="connsiteY9" fmla="*/ 444500 h 673100"/>
                    <a:gd name="connsiteX10" fmla="*/ 44450 w 666750"/>
                    <a:gd name="connsiteY10" fmla="*/ 368300 h 673100"/>
                    <a:gd name="connsiteX11" fmla="*/ 76200 w 666750"/>
                    <a:gd name="connsiteY11" fmla="*/ 361950 h 673100"/>
                    <a:gd name="connsiteX12" fmla="*/ 0 w 666750"/>
                    <a:gd name="connsiteY12" fmla="*/ 12700 h 67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66750" h="673100">
                      <a:moveTo>
                        <a:pt x="0" y="12700"/>
                      </a:moveTo>
                      <a:lnTo>
                        <a:pt x="88900" y="0"/>
                      </a:lnTo>
                      <a:lnTo>
                        <a:pt x="146050" y="260350"/>
                      </a:lnTo>
                      <a:lnTo>
                        <a:pt x="596900" y="146050"/>
                      </a:lnTo>
                      <a:lnTo>
                        <a:pt x="666750" y="457200"/>
                      </a:lnTo>
                      <a:lnTo>
                        <a:pt x="463550" y="514350"/>
                      </a:lnTo>
                      <a:lnTo>
                        <a:pt x="488950" y="603250"/>
                      </a:lnTo>
                      <a:lnTo>
                        <a:pt x="158750" y="673100"/>
                      </a:lnTo>
                      <a:lnTo>
                        <a:pt x="95250" y="438150"/>
                      </a:lnTo>
                      <a:lnTo>
                        <a:pt x="69850" y="444500"/>
                      </a:lnTo>
                      <a:lnTo>
                        <a:pt x="44450" y="368300"/>
                      </a:lnTo>
                      <a:lnTo>
                        <a:pt x="76200" y="361950"/>
                      </a:lnTo>
                      <a:lnTo>
                        <a:pt x="0" y="12700"/>
                      </a:lnTo>
                      <a:close/>
                    </a:path>
                  </a:pathLst>
                </a:cu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>
                  <a:off x="4083050" y="1123950"/>
                  <a:ext cx="590550" cy="755650"/>
                </a:xfrm>
                <a:custGeom>
                  <a:avLst/>
                  <a:gdLst>
                    <a:gd name="connsiteX0" fmla="*/ 374650 w 590550"/>
                    <a:gd name="connsiteY0" fmla="*/ 0 h 755650"/>
                    <a:gd name="connsiteX1" fmla="*/ 450850 w 590550"/>
                    <a:gd name="connsiteY1" fmla="*/ 0 h 755650"/>
                    <a:gd name="connsiteX2" fmla="*/ 520700 w 590550"/>
                    <a:gd name="connsiteY2" fmla="*/ 254000 h 755650"/>
                    <a:gd name="connsiteX3" fmla="*/ 533400 w 590550"/>
                    <a:gd name="connsiteY3" fmla="*/ 304800 h 755650"/>
                    <a:gd name="connsiteX4" fmla="*/ 558800 w 590550"/>
                    <a:gd name="connsiteY4" fmla="*/ 336550 h 755650"/>
                    <a:gd name="connsiteX5" fmla="*/ 571500 w 590550"/>
                    <a:gd name="connsiteY5" fmla="*/ 374650 h 755650"/>
                    <a:gd name="connsiteX6" fmla="*/ 552450 w 590550"/>
                    <a:gd name="connsiteY6" fmla="*/ 387350 h 755650"/>
                    <a:gd name="connsiteX7" fmla="*/ 590550 w 590550"/>
                    <a:gd name="connsiteY7" fmla="*/ 539750 h 755650"/>
                    <a:gd name="connsiteX8" fmla="*/ 304800 w 590550"/>
                    <a:gd name="connsiteY8" fmla="*/ 615950 h 755650"/>
                    <a:gd name="connsiteX9" fmla="*/ 336550 w 590550"/>
                    <a:gd name="connsiteY9" fmla="*/ 711200 h 755650"/>
                    <a:gd name="connsiteX10" fmla="*/ 95250 w 590550"/>
                    <a:gd name="connsiteY10" fmla="*/ 755650 h 755650"/>
                    <a:gd name="connsiteX11" fmla="*/ 57150 w 590550"/>
                    <a:gd name="connsiteY11" fmla="*/ 596900 h 755650"/>
                    <a:gd name="connsiteX12" fmla="*/ 19050 w 590550"/>
                    <a:gd name="connsiteY12" fmla="*/ 609600 h 755650"/>
                    <a:gd name="connsiteX13" fmla="*/ 6350 w 590550"/>
                    <a:gd name="connsiteY13" fmla="*/ 527050 h 755650"/>
                    <a:gd name="connsiteX14" fmla="*/ 44450 w 590550"/>
                    <a:gd name="connsiteY14" fmla="*/ 520700 h 755650"/>
                    <a:gd name="connsiteX15" fmla="*/ 0 w 590550"/>
                    <a:gd name="connsiteY15" fmla="*/ 361950 h 755650"/>
                    <a:gd name="connsiteX16" fmla="*/ 438150 w 590550"/>
                    <a:gd name="connsiteY16" fmla="*/ 247650 h 755650"/>
                    <a:gd name="connsiteX17" fmla="*/ 374650 w 590550"/>
                    <a:gd name="connsiteY17" fmla="*/ 0 h 755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90550" h="755650">
                      <a:moveTo>
                        <a:pt x="374650" y="0"/>
                      </a:moveTo>
                      <a:lnTo>
                        <a:pt x="450850" y="0"/>
                      </a:lnTo>
                      <a:lnTo>
                        <a:pt x="520700" y="254000"/>
                      </a:lnTo>
                      <a:lnTo>
                        <a:pt x="533400" y="304800"/>
                      </a:lnTo>
                      <a:lnTo>
                        <a:pt x="558800" y="336550"/>
                      </a:lnTo>
                      <a:lnTo>
                        <a:pt x="571500" y="374650"/>
                      </a:lnTo>
                      <a:lnTo>
                        <a:pt x="552450" y="387350"/>
                      </a:lnTo>
                      <a:lnTo>
                        <a:pt x="590550" y="539750"/>
                      </a:lnTo>
                      <a:lnTo>
                        <a:pt x="304800" y="615950"/>
                      </a:lnTo>
                      <a:lnTo>
                        <a:pt x="336550" y="711200"/>
                      </a:lnTo>
                      <a:lnTo>
                        <a:pt x="95250" y="755650"/>
                      </a:lnTo>
                      <a:lnTo>
                        <a:pt x="57150" y="596900"/>
                      </a:lnTo>
                      <a:lnTo>
                        <a:pt x="19050" y="609600"/>
                      </a:lnTo>
                      <a:lnTo>
                        <a:pt x="6350" y="527050"/>
                      </a:lnTo>
                      <a:lnTo>
                        <a:pt x="44450" y="520700"/>
                      </a:lnTo>
                      <a:lnTo>
                        <a:pt x="0" y="361950"/>
                      </a:lnTo>
                      <a:lnTo>
                        <a:pt x="438150" y="247650"/>
                      </a:lnTo>
                      <a:lnTo>
                        <a:pt x="374650" y="0"/>
                      </a:lnTo>
                      <a:close/>
                    </a:path>
                  </a:pathLst>
                </a:cu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任意多边形 25"/>
                <p:cNvSpPr/>
                <p:nvPr/>
              </p:nvSpPr>
              <p:spPr>
                <a:xfrm>
                  <a:off x="4876800" y="1079500"/>
                  <a:ext cx="615950" cy="615950"/>
                </a:xfrm>
                <a:custGeom>
                  <a:avLst/>
                  <a:gdLst>
                    <a:gd name="connsiteX0" fmla="*/ 0 w 615950"/>
                    <a:gd name="connsiteY0" fmla="*/ 311150 h 615950"/>
                    <a:gd name="connsiteX1" fmla="*/ 444500 w 615950"/>
                    <a:gd name="connsiteY1" fmla="*/ 203200 h 615950"/>
                    <a:gd name="connsiteX2" fmla="*/ 400050 w 615950"/>
                    <a:gd name="connsiteY2" fmla="*/ 0 h 615950"/>
                    <a:gd name="connsiteX3" fmla="*/ 482600 w 615950"/>
                    <a:gd name="connsiteY3" fmla="*/ 0 h 615950"/>
                    <a:gd name="connsiteX4" fmla="*/ 539750 w 615950"/>
                    <a:gd name="connsiteY4" fmla="*/ 247650 h 615950"/>
                    <a:gd name="connsiteX5" fmla="*/ 577850 w 615950"/>
                    <a:gd name="connsiteY5" fmla="*/ 241300 h 615950"/>
                    <a:gd name="connsiteX6" fmla="*/ 596900 w 615950"/>
                    <a:gd name="connsiteY6" fmla="*/ 317500 h 615950"/>
                    <a:gd name="connsiteX7" fmla="*/ 571500 w 615950"/>
                    <a:gd name="connsiteY7" fmla="*/ 330200 h 615950"/>
                    <a:gd name="connsiteX8" fmla="*/ 615950 w 615950"/>
                    <a:gd name="connsiteY8" fmla="*/ 482600 h 615950"/>
                    <a:gd name="connsiteX9" fmla="*/ 88900 w 615950"/>
                    <a:gd name="connsiteY9" fmla="*/ 615950 h 615950"/>
                    <a:gd name="connsiteX10" fmla="*/ 76200 w 615950"/>
                    <a:gd name="connsiteY10" fmla="*/ 565150 h 615950"/>
                    <a:gd name="connsiteX11" fmla="*/ 50800 w 615950"/>
                    <a:gd name="connsiteY11" fmla="*/ 558800 h 615950"/>
                    <a:gd name="connsiteX12" fmla="*/ 6350 w 615950"/>
                    <a:gd name="connsiteY12" fmla="*/ 444500 h 615950"/>
                    <a:gd name="connsiteX13" fmla="*/ 44450 w 615950"/>
                    <a:gd name="connsiteY13" fmla="*/ 431800 h 615950"/>
                    <a:gd name="connsiteX14" fmla="*/ 0 w 615950"/>
                    <a:gd name="connsiteY14" fmla="*/ 311150 h 615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15950" h="615950">
                      <a:moveTo>
                        <a:pt x="0" y="311150"/>
                      </a:moveTo>
                      <a:lnTo>
                        <a:pt x="444500" y="203200"/>
                      </a:lnTo>
                      <a:lnTo>
                        <a:pt x="400050" y="0"/>
                      </a:lnTo>
                      <a:lnTo>
                        <a:pt x="482600" y="0"/>
                      </a:lnTo>
                      <a:lnTo>
                        <a:pt x="539750" y="247650"/>
                      </a:lnTo>
                      <a:lnTo>
                        <a:pt x="577850" y="241300"/>
                      </a:lnTo>
                      <a:lnTo>
                        <a:pt x="596900" y="317500"/>
                      </a:lnTo>
                      <a:lnTo>
                        <a:pt x="571500" y="330200"/>
                      </a:lnTo>
                      <a:lnTo>
                        <a:pt x="615950" y="482600"/>
                      </a:lnTo>
                      <a:lnTo>
                        <a:pt x="88900" y="615950"/>
                      </a:lnTo>
                      <a:lnTo>
                        <a:pt x="76200" y="565150"/>
                      </a:lnTo>
                      <a:lnTo>
                        <a:pt x="50800" y="558800"/>
                      </a:lnTo>
                      <a:lnTo>
                        <a:pt x="6350" y="444500"/>
                      </a:lnTo>
                      <a:lnTo>
                        <a:pt x="44450" y="431800"/>
                      </a:lnTo>
                      <a:lnTo>
                        <a:pt x="0" y="311150"/>
                      </a:lnTo>
                      <a:close/>
                    </a:path>
                  </a:pathLst>
                </a:cu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任意多边形 26"/>
                <p:cNvSpPr/>
                <p:nvPr/>
              </p:nvSpPr>
              <p:spPr>
                <a:xfrm>
                  <a:off x="3530600" y="2971800"/>
                  <a:ext cx="603250" cy="666750"/>
                </a:xfrm>
                <a:custGeom>
                  <a:avLst/>
                  <a:gdLst>
                    <a:gd name="connsiteX0" fmla="*/ 190500 w 603250"/>
                    <a:gd name="connsiteY0" fmla="*/ 76200 h 666750"/>
                    <a:gd name="connsiteX1" fmla="*/ 457200 w 603250"/>
                    <a:gd name="connsiteY1" fmla="*/ 0 h 666750"/>
                    <a:gd name="connsiteX2" fmla="*/ 488950 w 603250"/>
                    <a:gd name="connsiteY2" fmla="*/ 146050 h 666750"/>
                    <a:gd name="connsiteX3" fmla="*/ 514350 w 603250"/>
                    <a:gd name="connsiteY3" fmla="*/ 139700 h 666750"/>
                    <a:gd name="connsiteX4" fmla="*/ 558800 w 603250"/>
                    <a:gd name="connsiteY4" fmla="*/ 317500 h 666750"/>
                    <a:gd name="connsiteX5" fmla="*/ 584200 w 603250"/>
                    <a:gd name="connsiteY5" fmla="*/ 323850 h 666750"/>
                    <a:gd name="connsiteX6" fmla="*/ 596900 w 603250"/>
                    <a:gd name="connsiteY6" fmla="*/ 368300 h 666750"/>
                    <a:gd name="connsiteX7" fmla="*/ 577850 w 603250"/>
                    <a:gd name="connsiteY7" fmla="*/ 381000 h 666750"/>
                    <a:gd name="connsiteX8" fmla="*/ 603250 w 603250"/>
                    <a:gd name="connsiteY8" fmla="*/ 469900 h 666750"/>
                    <a:gd name="connsiteX9" fmla="*/ 387350 w 603250"/>
                    <a:gd name="connsiteY9" fmla="*/ 514350 h 666750"/>
                    <a:gd name="connsiteX10" fmla="*/ 412750 w 603250"/>
                    <a:gd name="connsiteY10" fmla="*/ 590550 h 666750"/>
                    <a:gd name="connsiteX11" fmla="*/ 95250 w 603250"/>
                    <a:gd name="connsiteY11" fmla="*/ 666750 h 666750"/>
                    <a:gd name="connsiteX12" fmla="*/ 44450 w 603250"/>
                    <a:gd name="connsiteY12" fmla="*/ 450850 h 666750"/>
                    <a:gd name="connsiteX13" fmla="*/ 19050 w 603250"/>
                    <a:gd name="connsiteY13" fmla="*/ 438150 h 666750"/>
                    <a:gd name="connsiteX14" fmla="*/ 0 w 603250"/>
                    <a:gd name="connsiteY14" fmla="*/ 387350 h 666750"/>
                    <a:gd name="connsiteX15" fmla="*/ 19050 w 603250"/>
                    <a:gd name="connsiteY15" fmla="*/ 361950 h 666750"/>
                    <a:gd name="connsiteX16" fmla="*/ 0 w 603250"/>
                    <a:gd name="connsiteY16" fmla="*/ 266700 h 666750"/>
                    <a:gd name="connsiteX17" fmla="*/ 234950 w 603250"/>
                    <a:gd name="connsiteY17" fmla="*/ 209550 h 666750"/>
                    <a:gd name="connsiteX18" fmla="*/ 190500 w 603250"/>
                    <a:gd name="connsiteY18" fmla="*/ 76200 h 666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03250" h="666750">
                      <a:moveTo>
                        <a:pt x="190500" y="76200"/>
                      </a:moveTo>
                      <a:lnTo>
                        <a:pt x="457200" y="0"/>
                      </a:lnTo>
                      <a:lnTo>
                        <a:pt x="488950" y="146050"/>
                      </a:lnTo>
                      <a:lnTo>
                        <a:pt x="514350" y="139700"/>
                      </a:lnTo>
                      <a:lnTo>
                        <a:pt x="558800" y="317500"/>
                      </a:lnTo>
                      <a:lnTo>
                        <a:pt x="584200" y="323850"/>
                      </a:lnTo>
                      <a:lnTo>
                        <a:pt x="596900" y="368300"/>
                      </a:lnTo>
                      <a:lnTo>
                        <a:pt x="577850" y="381000"/>
                      </a:lnTo>
                      <a:lnTo>
                        <a:pt x="603250" y="469900"/>
                      </a:lnTo>
                      <a:lnTo>
                        <a:pt x="387350" y="514350"/>
                      </a:lnTo>
                      <a:lnTo>
                        <a:pt x="412750" y="590550"/>
                      </a:lnTo>
                      <a:lnTo>
                        <a:pt x="95250" y="666750"/>
                      </a:lnTo>
                      <a:lnTo>
                        <a:pt x="44450" y="450850"/>
                      </a:lnTo>
                      <a:lnTo>
                        <a:pt x="19050" y="438150"/>
                      </a:lnTo>
                      <a:lnTo>
                        <a:pt x="0" y="387350"/>
                      </a:lnTo>
                      <a:lnTo>
                        <a:pt x="19050" y="361950"/>
                      </a:lnTo>
                      <a:lnTo>
                        <a:pt x="0" y="266700"/>
                      </a:lnTo>
                      <a:lnTo>
                        <a:pt x="234950" y="209550"/>
                      </a:lnTo>
                      <a:lnTo>
                        <a:pt x="190500" y="76200"/>
                      </a:lnTo>
                      <a:close/>
                    </a:path>
                  </a:pathLst>
                </a:cu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任意多边形 27"/>
                <p:cNvSpPr/>
                <p:nvPr/>
              </p:nvSpPr>
              <p:spPr>
                <a:xfrm>
                  <a:off x="4927600" y="2933700"/>
                  <a:ext cx="609600" cy="647700"/>
                </a:xfrm>
                <a:custGeom>
                  <a:avLst/>
                  <a:gdLst>
                    <a:gd name="connsiteX0" fmla="*/ 0 w 609600"/>
                    <a:gd name="connsiteY0" fmla="*/ 76200 h 647700"/>
                    <a:gd name="connsiteX1" fmla="*/ 247650 w 609600"/>
                    <a:gd name="connsiteY1" fmla="*/ 0 h 647700"/>
                    <a:gd name="connsiteX2" fmla="*/ 298450 w 609600"/>
                    <a:gd name="connsiteY2" fmla="*/ 133350 h 647700"/>
                    <a:gd name="connsiteX3" fmla="*/ 533400 w 609600"/>
                    <a:gd name="connsiteY3" fmla="*/ 76200 h 647700"/>
                    <a:gd name="connsiteX4" fmla="*/ 609600 w 609600"/>
                    <a:gd name="connsiteY4" fmla="*/ 381000 h 647700"/>
                    <a:gd name="connsiteX5" fmla="*/ 355600 w 609600"/>
                    <a:gd name="connsiteY5" fmla="*/ 450850 h 647700"/>
                    <a:gd name="connsiteX6" fmla="*/ 393700 w 609600"/>
                    <a:gd name="connsiteY6" fmla="*/ 558800 h 647700"/>
                    <a:gd name="connsiteX7" fmla="*/ 127000 w 609600"/>
                    <a:gd name="connsiteY7" fmla="*/ 647700 h 647700"/>
                    <a:gd name="connsiteX8" fmla="*/ 6350 w 609600"/>
                    <a:gd name="connsiteY8" fmla="*/ 228600 h 647700"/>
                    <a:gd name="connsiteX9" fmla="*/ 31750 w 609600"/>
                    <a:gd name="connsiteY9" fmla="*/ 209550 h 647700"/>
                    <a:gd name="connsiteX10" fmla="*/ 0 w 609600"/>
                    <a:gd name="connsiteY10" fmla="*/ 76200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09600" h="647700">
                      <a:moveTo>
                        <a:pt x="0" y="76200"/>
                      </a:moveTo>
                      <a:lnTo>
                        <a:pt x="247650" y="0"/>
                      </a:lnTo>
                      <a:lnTo>
                        <a:pt x="298450" y="133350"/>
                      </a:lnTo>
                      <a:lnTo>
                        <a:pt x="533400" y="76200"/>
                      </a:lnTo>
                      <a:lnTo>
                        <a:pt x="609600" y="381000"/>
                      </a:lnTo>
                      <a:lnTo>
                        <a:pt x="355600" y="450850"/>
                      </a:lnTo>
                      <a:lnTo>
                        <a:pt x="393700" y="558800"/>
                      </a:lnTo>
                      <a:lnTo>
                        <a:pt x="127000" y="647700"/>
                      </a:lnTo>
                      <a:lnTo>
                        <a:pt x="6350" y="228600"/>
                      </a:lnTo>
                      <a:lnTo>
                        <a:pt x="31750" y="209550"/>
                      </a:lnTo>
                      <a:lnTo>
                        <a:pt x="0" y="76200"/>
                      </a:lnTo>
                      <a:close/>
                    </a:path>
                  </a:pathLst>
                </a:cu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任意多边形 28"/>
                <p:cNvSpPr/>
                <p:nvPr/>
              </p:nvSpPr>
              <p:spPr>
                <a:xfrm>
                  <a:off x="5638800" y="2686050"/>
                  <a:ext cx="647700" cy="685800"/>
                </a:xfrm>
                <a:custGeom>
                  <a:avLst/>
                  <a:gdLst>
                    <a:gd name="connsiteX0" fmla="*/ 101600 w 647700"/>
                    <a:gd name="connsiteY0" fmla="*/ 101600 h 685800"/>
                    <a:gd name="connsiteX1" fmla="*/ 438150 w 647700"/>
                    <a:gd name="connsiteY1" fmla="*/ 0 h 685800"/>
                    <a:gd name="connsiteX2" fmla="*/ 469900 w 647700"/>
                    <a:gd name="connsiteY2" fmla="*/ 146050 h 685800"/>
                    <a:gd name="connsiteX3" fmla="*/ 514350 w 647700"/>
                    <a:gd name="connsiteY3" fmla="*/ 127000 h 685800"/>
                    <a:gd name="connsiteX4" fmla="*/ 546100 w 647700"/>
                    <a:gd name="connsiteY4" fmla="*/ 292100 h 685800"/>
                    <a:gd name="connsiteX5" fmla="*/ 577850 w 647700"/>
                    <a:gd name="connsiteY5" fmla="*/ 298450 h 685800"/>
                    <a:gd name="connsiteX6" fmla="*/ 603250 w 647700"/>
                    <a:gd name="connsiteY6" fmla="*/ 355600 h 685800"/>
                    <a:gd name="connsiteX7" fmla="*/ 571500 w 647700"/>
                    <a:gd name="connsiteY7" fmla="*/ 374650 h 685800"/>
                    <a:gd name="connsiteX8" fmla="*/ 647700 w 647700"/>
                    <a:gd name="connsiteY8" fmla="*/ 622300 h 685800"/>
                    <a:gd name="connsiteX9" fmla="*/ 431800 w 647700"/>
                    <a:gd name="connsiteY9" fmla="*/ 685800 h 685800"/>
                    <a:gd name="connsiteX10" fmla="*/ 400050 w 647700"/>
                    <a:gd name="connsiteY10" fmla="*/ 577850 h 685800"/>
                    <a:gd name="connsiteX11" fmla="*/ 107950 w 647700"/>
                    <a:gd name="connsiteY11" fmla="*/ 660400 h 685800"/>
                    <a:gd name="connsiteX12" fmla="*/ 0 w 647700"/>
                    <a:gd name="connsiteY12" fmla="*/ 285750 h 685800"/>
                    <a:gd name="connsiteX13" fmla="*/ 146050 w 647700"/>
                    <a:gd name="connsiteY13" fmla="*/ 234950 h 685800"/>
                    <a:gd name="connsiteX14" fmla="*/ 101600 w 647700"/>
                    <a:gd name="connsiteY14" fmla="*/ 10160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47700" h="685800">
                      <a:moveTo>
                        <a:pt x="101600" y="101600"/>
                      </a:moveTo>
                      <a:lnTo>
                        <a:pt x="438150" y="0"/>
                      </a:lnTo>
                      <a:lnTo>
                        <a:pt x="469900" y="146050"/>
                      </a:lnTo>
                      <a:lnTo>
                        <a:pt x="514350" y="127000"/>
                      </a:lnTo>
                      <a:lnTo>
                        <a:pt x="546100" y="292100"/>
                      </a:lnTo>
                      <a:lnTo>
                        <a:pt x="577850" y="298450"/>
                      </a:lnTo>
                      <a:lnTo>
                        <a:pt x="603250" y="355600"/>
                      </a:lnTo>
                      <a:lnTo>
                        <a:pt x="571500" y="374650"/>
                      </a:lnTo>
                      <a:lnTo>
                        <a:pt x="647700" y="622300"/>
                      </a:lnTo>
                      <a:lnTo>
                        <a:pt x="431800" y="685800"/>
                      </a:lnTo>
                      <a:lnTo>
                        <a:pt x="400050" y="577850"/>
                      </a:lnTo>
                      <a:lnTo>
                        <a:pt x="107950" y="660400"/>
                      </a:lnTo>
                      <a:lnTo>
                        <a:pt x="0" y="285750"/>
                      </a:lnTo>
                      <a:lnTo>
                        <a:pt x="146050" y="234950"/>
                      </a:lnTo>
                      <a:lnTo>
                        <a:pt x="101600" y="101600"/>
                      </a:lnTo>
                      <a:close/>
                    </a:path>
                  </a:pathLst>
                </a:cu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任意多边形 29"/>
                <p:cNvSpPr/>
                <p:nvPr/>
              </p:nvSpPr>
              <p:spPr>
                <a:xfrm>
                  <a:off x="3956050" y="4254500"/>
                  <a:ext cx="647700" cy="603250"/>
                </a:xfrm>
                <a:custGeom>
                  <a:avLst/>
                  <a:gdLst>
                    <a:gd name="connsiteX0" fmla="*/ 203200 w 647700"/>
                    <a:gd name="connsiteY0" fmla="*/ 63500 h 603250"/>
                    <a:gd name="connsiteX1" fmla="*/ 469900 w 647700"/>
                    <a:gd name="connsiteY1" fmla="*/ 0 h 603250"/>
                    <a:gd name="connsiteX2" fmla="*/ 501650 w 647700"/>
                    <a:gd name="connsiteY2" fmla="*/ 127000 h 603250"/>
                    <a:gd name="connsiteX3" fmla="*/ 539750 w 647700"/>
                    <a:gd name="connsiteY3" fmla="*/ 114300 h 603250"/>
                    <a:gd name="connsiteX4" fmla="*/ 571500 w 647700"/>
                    <a:gd name="connsiteY4" fmla="*/ 285750 h 603250"/>
                    <a:gd name="connsiteX5" fmla="*/ 590550 w 647700"/>
                    <a:gd name="connsiteY5" fmla="*/ 266700 h 603250"/>
                    <a:gd name="connsiteX6" fmla="*/ 615950 w 647700"/>
                    <a:gd name="connsiteY6" fmla="*/ 368300 h 603250"/>
                    <a:gd name="connsiteX7" fmla="*/ 590550 w 647700"/>
                    <a:gd name="connsiteY7" fmla="*/ 374650 h 603250"/>
                    <a:gd name="connsiteX8" fmla="*/ 647700 w 647700"/>
                    <a:gd name="connsiteY8" fmla="*/ 558800 h 603250"/>
                    <a:gd name="connsiteX9" fmla="*/ 419100 w 647700"/>
                    <a:gd name="connsiteY9" fmla="*/ 603250 h 603250"/>
                    <a:gd name="connsiteX10" fmla="*/ 406400 w 647700"/>
                    <a:gd name="connsiteY10" fmla="*/ 495300 h 603250"/>
                    <a:gd name="connsiteX11" fmla="*/ 82550 w 647700"/>
                    <a:gd name="connsiteY11" fmla="*/ 571500 h 603250"/>
                    <a:gd name="connsiteX12" fmla="*/ 57150 w 647700"/>
                    <a:gd name="connsiteY12" fmla="*/ 400050 h 603250"/>
                    <a:gd name="connsiteX13" fmla="*/ 19050 w 647700"/>
                    <a:gd name="connsiteY13" fmla="*/ 412750 h 603250"/>
                    <a:gd name="connsiteX14" fmla="*/ 0 w 647700"/>
                    <a:gd name="connsiteY14" fmla="*/ 349250 h 603250"/>
                    <a:gd name="connsiteX15" fmla="*/ 50800 w 647700"/>
                    <a:gd name="connsiteY15" fmla="*/ 349250 h 603250"/>
                    <a:gd name="connsiteX16" fmla="*/ 19050 w 647700"/>
                    <a:gd name="connsiteY16" fmla="*/ 241300 h 603250"/>
                    <a:gd name="connsiteX17" fmla="*/ 234950 w 647700"/>
                    <a:gd name="connsiteY17" fmla="*/ 190500 h 603250"/>
                    <a:gd name="connsiteX18" fmla="*/ 203200 w 647700"/>
                    <a:gd name="connsiteY18" fmla="*/ 6350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47700" h="603250">
                      <a:moveTo>
                        <a:pt x="203200" y="63500"/>
                      </a:moveTo>
                      <a:lnTo>
                        <a:pt x="469900" y="0"/>
                      </a:lnTo>
                      <a:lnTo>
                        <a:pt x="501650" y="127000"/>
                      </a:lnTo>
                      <a:lnTo>
                        <a:pt x="539750" y="114300"/>
                      </a:lnTo>
                      <a:lnTo>
                        <a:pt x="571500" y="285750"/>
                      </a:lnTo>
                      <a:lnTo>
                        <a:pt x="590550" y="266700"/>
                      </a:lnTo>
                      <a:lnTo>
                        <a:pt x="615950" y="368300"/>
                      </a:lnTo>
                      <a:lnTo>
                        <a:pt x="590550" y="374650"/>
                      </a:lnTo>
                      <a:lnTo>
                        <a:pt x="647700" y="558800"/>
                      </a:lnTo>
                      <a:lnTo>
                        <a:pt x="419100" y="603250"/>
                      </a:lnTo>
                      <a:lnTo>
                        <a:pt x="406400" y="495300"/>
                      </a:lnTo>
                      <a:lnTo>
                        <a:pt x="82550" y="571500"/>
                      </a:lnTo>
                      <a:lnTo>
                        <a:pt x="57150" y="400050"/>
                      </a:lnTo>
                      <a:lnTo>
                        <a:pt x="19050" y="412750"/>
                      </a:lnTo>
                      <a:lnTo>
                        <a:pt x="0" y="349250"/>
                      </a:lnTo>
                      <a:lnTo>
                        <a:pt x="50800" y="349250"/>
                      </a:lnTo>
                      <a:lnTo>
                        <a:pt x="19050" y="241300"/>
                      </a:lnTo>
                      <a:lnTo>
                        <a:pt x="234950" y="190500"/>
                      </a:lnTo>
                      <a:lnTo>
                        <a:pt x="203200" y="63500"/>
                      </a:lnTo>
                      <a:close/>
                    </a:path>
                  </a:pathLst>
                </a:cu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任意多边形 30"/>
                <p:cNvSpPr/>
                <p:nvPr/>
              </p:nvSpPr>
              <p:spPr>
                <a:xfrm>
                  <a:off x="5060950" y="4076700"/>
                  <a:ext cx="901700" cy="876300"/>
                </a:xfrm>
                <a:custGeom>
                  <a:avLst/>
                  <a:gdLst>
                    <a:gd name="connsiteX0" fmla="*/ 0 w 901700"/>
                    <a:gd name="connsiteY0" fmla="*/ 215900 h 876300"/>
                    <a:gd name="connsiteX1" fmla="*/ 254000 w 901700"/>
                    <a:gd name="connsiteY1" fmla="*/ 139700 h 876300"/>
                    <a:gd name="connsiteX2" fmla="*/ 330200 w 901700"/>
                    <a:gd name="connsiteY2" fmla="*/ 387350 h 876300"/>
                    <a:gd name="connsiteX3" fmla="*/ 361950 w 901700"/>
                    <a:gd name="connsiteY3" fmla="*/ 368300 h 876300"/>
                    <a:gd name="connsiteX4" fmla="*/ 336550 w 901700"/>
                    <a:gd name="connsiteY4" fmla="*/ 285750 h 876300"/>
                    <a:gd name="connsiteX5" fmla="*/ 457200 w 901700"/>
                    <a:gd name="connsiteY5" fmla="*/ 254000 h 876300"/>
                    <a:gd name="connsiteX6" fmla="*/ 419100 w 901700"/>
                    <a:gd name="connsiteY6" fmla="*/ 107950 h 876300"/>
                    <a:gd name="connsiteX7" fmla="*/ 812800 w 901700"/>
                    <a:gd name="connsiteY7" fmla="*/ 0 h 876300"/>
                    <a:gd name="connsiteX8" fmla="*/ 901700 w 901700"/>
                    <a:gd name="connsiteY8" fmla="*/ 304800 h 876300"/>
                    <a:gd name="connsiteX9" fmla="*/ 723900 w 901700"/>
                    <a:gd name="connsiteY9" fmla="*/ 355600 h 876300"/>
                    <a:gd name="connsiteX10" fmla="*/ 711200 w 901700"/>
                    <a:gd name="connsiteY10" fmla="*/ 298450 h 876300"/>
                    <a:gd name="connsiteX11" fmla="*/ 558800 w 901700"/>
                    <a:gd name="connsiteY11" fmla="*/ 336550 h 876300"/>
                    <a:gd name="connsiteX12" fmla="*/ 577850 w 901700"/>
                    <a:gd name="connsiteY12" fmla="*/ 412750 h 876300"/>
                    <a:gd name="connsiteX13" fmla="*/ 615950 w 901700"/>
                    <a:gd name="connsiteY13" fmla="*/ 406400 h 876300"/>
                    <a:gd name="connsiteX14" fmla="*/ 635000 w 901700"/>
                    <a:gd name="connsiteY14" fmla="*/ 457200 h 876300"/>
                    <a:gd name="connsiteX15" fmla="*/ 603250 w 901700"/>
                    <a:gd name="connsiteY15" fmla="*/ 476250 h 876300"/>
                    <a:gd name="connsiteX16" fmla="*/ 635000 w 901700"/>
                    <a:gd name="connsiteY16" fmla="*/ 635000 h 876300"/>
                    <a:gd name="connsiteX17" fmla="*/ 342900 w 901700"/>
                    <a:gd name="connsiteY17" fmla="*/ 717550 h 876300"/>
                    <a:gd name="connsiteX18" fmla="*/ 355600 w 901700"/>
                    <a:gd name="connsiteY18" fmla="*/ 806450 h 876300"/>
                    <a:gd name="connsiteX19" fmla="*/ 146050 w 901700"/>
                    <a:gd name="connsiteY19" fmla="*/ 876300 h 876300"/>
                    <a:gd name="connsiteX20" fmla="*/ 114300 w 901700"/>
                    <a:gd name="connsiteY20" fmla="*/ 717550 h 876300"/>
                    <a:gd name="connsiteX21" fmla="*/ 82550 w 901700"/>
                    <a:gd name="connsiteY21" fmla="*/ 711200 h 876300"/>
                    <a:gd name="connsiteX22" fmla="*/ 63500 w 901700"/>
                    <a:gd name="connsiteY22" fmla="*/ 628650 h 876300"/>
                    <a:gd name="connsiteX23" fmla="*/ 95250 w 901700"/>
                    <a:gd name="connsiteY23" fmla="*/ 609600 h 876300"/>
                    <a:gd name="connsiteX24" fmla="*/ 88900 w 901700"/>
                    <a:gd name="connsiteY24" fmla="*/ 558800 h 876300"/>
                    <a:gd name="connsiteX25" fmla="*/ 57150 w 901700"/>
                    <a:gd name="connsiteY25" fmla="*/ 565150 h 876300"/>
                    <a:gd name="connsiteX26" fmla="*/ 31750 w 901700"/>
                    <a:gd name="connsiteY26" fmla="*/ 476250 h 876300"/>
                    <a:gd name="connsiteX27" fmla="*/ 69850 w 901700"/>
                    <a:gd name="connsiteY27" fmla="*/ 457200 h 876300"/>
                    <a:gd name="connsiteX28" fmla="*/ 0 w 901700"/>
                    <a:gd name="connsiteY28" fmla="*/ 215900 h 87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01700" h="876300">
                      <a:moveTo>
                        <a:pt x="0" y="215900"/>
                      </a:moveTo>
                      <a:lnTo>
                        <a:pt x="254000" y="139700"/>
                      </a:lnTo>
                      <a:lnTo>
                        <a:pt x="330200" y="387350"/>
                      </a:lnTo>
                      <a:lnTo>
                        <a:pt x="361950" y="368300"/>
                      </a:lnTo>
                      <a:lnTo>
                        <a:pt x="336550" y="285750"/>
                      </a:lnTo>
                      <a:lnTo>
                        <a:pt x="457200" y="254000"/>
                      </a:lnTo>
                      <a:lnTo>
                        <a:pt x="419100" y="107950"/>
                      </a:lnTo>
                      <a:lnTo>
                        <a:pt x="812800" y="0"/>
                      </a:lnTo>
                      <a:lnTo>
                        <a:pt x="901700" y="304800"/>
                      </a:lnTo>
                      <a:lnTo>
                        <a:pt x="723900" y="355600"/>
                      </a:lnTo>
                      <a:lnTo>
                        <a:pt x="711200" y="298450"/>
                      </a:lnTo>
                      <a:lnTo>
                        <a:pt x="558800" y="336550"/>
                      </a:lnTo>
                      <a:lnTo>
                        <a:pt x="577850" y="412750"/>
                      </a:lnTo>
                      <a:lnTo>
                        <a:pt x="615950" y="406400"/>
                      </a:lnTo>
                      <a:lnTo>
                        <a:pt x="635000" y="457200"/>
                      </a:lnTo>
                      <a:lnTo>
                        <a:pt x="603250" y="476250"/>
                      </a:lnTo>
                      <a:lnTo>
                        <a:pt x="635000" y="635000"/>
                      </a:lnTo>
                      <a:lnTo>
                        <a:pt x="342900" y="717550"/>
                      </a:lnTo>
                      <a:lnTo>
                        <a:pt x="355600" y="806450"/>
                      </a:lnTo>
                      <a:lnTo>
                        <a:pt x="146050" y="876300"/>
                      </a:lnTo>
                      <a:lnTo>
                        <a:pt x="114300" y="717550"/>
                      </a:lnTo>
                      <a:lnTo>
                        <a:pt x="82550" y="711200"/>
                      </a:lnTo>
                      <a:lnTo>
                        <a:pt x="63500" y="628650"/>
                      </a:lnTo>
                      <a:lnTo>
                        <a:pt x="95250" y="609600"/>
                      </a:lnTo>
                      <a:lnTo>
                        <a:pt x="88900" y="558800"/>
                      </a:lnTo>
                      <a:lnTo>
                        <a:pt x="57150" y="565150"/>
                      </a:lnTo>
                      <a:lnTo>
                        <a:pt x="31750" y="476250"/>
                      </a:lnTo>
                      <a:lnTo>
                        <a:pt x="69850" y="457200"/>
                      </a:lnTo>
                      <a:lnTo>
                        <a:pt x="0" y="215900"/>
                      </a:lnTo>
                      <a:close/>
                    </a:path>
                  </a:pathLst>
                </a:cu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任意多边形 31"/>
                <p:cNvSpPr/>
                <p:nvPr/>
              </p:nvSpPr>
              <p:spPr>
                <a:xfrm>
                  <a:off x="6229350" y="3956050"/>
                  <a:ext cx="641350" cy="666750"/>
                </a:xfrm>
                <a:custGeom>
                  <a:avLst/>
                  <a:gdLst>
                    <a:gd name="connsiteX0" fmla="*/ 0 w 641350"/>
                    <a:gd name="connsiteY0" fmla="*/ 273050 h 666750"/>
                    <a:gd name="connsiteX1" fmla="*/ 222250 w 641350"/>
                    <a:gd name="connsiteY1" fmla="*/ 209550 h 666750"/>
                    <a:gd name="connsiteX2" fmla="*/ 177800 w 641350"/>
                    <a:gd name="connsiteY2" fmla="*/ 76200 h 666750"/>
                    <a:gd name="connsiteX3" fmla="*/ 444500 w 641350"/>
                    <a:gd name="connsiteY3" fmla="*/ 0 h 666750"/>
                    <a:gd name="connsiteX4" fmla="*/ 476250 w 641350"/>
                    <a:gd name="connsiteY4" fmla="*/ 146050 h 666750"/>
                    <a:gd name="connsiteX5" fmla="*/ 539750 w 641350"/>
                    <a:gd name="connsiteY5" fmla="*/ 127000 h 666750"/>
                    <a:gd name="connsiteX6" fmla="*/ 571500 w 641350"/>
                    <a:gd name="connsiteY6" fmla="*/ 234950 h 666750"/>
                    <a:gd name="connsiteX7" fmla="*/ 546100 w 641350"/>
                    <a:gd name="connsiteY7" fmla="*/ 285750 h 666750"/>
                    <a:gd name="connsiteX8" fmla="*/ 590550 w 641350"/>
                    <a:gd name="connsiteY8" fmla="*/ 311150 h 666750"/>
                    <a:gd name="connsiteX9" fmla="*/ 609600 w 641350"/>
                    <a:gd name="connsiteY9" fmla="*/ 349250 h 666750"/>
                    <a:gd name="connsiteX10" fmla="*/ 577850 w 641350"/>
                    <a:gd name="connsiteY10" fmla="*/ 374650 h 666750"/>
                    <a:gd name="connsiteX11" fmla="*/ 641350 w 641350"/>
                    <a:gd name="connsiteY11" fmla="*/ 565150 h 666750"/>
                    <a:gd name="connsiteX12" fmla="*/ 241300 w 641350"/>
                    <a:gd name="connsiteY12" fmla="*/ 666750 h 666750"/>
                    <a:gd name="connsiteX13" fmla="*/ 215900 w 641350"/>
                    <a:gd name="connsiteY13" fmla="*/ 539750 h 666750"/>
                    <a:gd name="connsiteX14" fmla="*/ 82550 w 641350"/>
                    <a:gd name="connsiteY14" fmla="*/ 577850 h 666750"/>
                    <a:gd name="connsiteX15" fmla="*/ 50800 w 641350"/>
                    <a:gd name="connsiteY15" fmla="*/ 431800 h 666750"/>
                    <a:gd name="connsiteX16" fmla="*/ 25400 w 641350"/>
                    <a:gd name="connsiteY16" fmla="*/ 419100 h 666750"/>
                    <a:gd name="connsiteX17" fmla="*/ 6350 w 641350"/>
                    <a:gd name="connsiteY17" fmla="*/ 361950 h 666750"/>
                    <a:gd name="connsiteX18" fmla="*/ 25400 w 641350"/>
                    <a:gd name="connsiteY18" fmla="*/ 336550 h 666750"/>
                    <a:gd name="connsiteX19" fmla="*/ 0 w 641350"/>
                    <a:gd name="connsiteY19" fmla="*/ 273050 h 666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41350" h="666750">
                      <a:moveTo>
                        <a:pt x="0" y="273050"/>
                      </a:moveTo>
                      <a:lnTo>
                        <a:pt x="222250" y="209550"/>
                      </a:lnTo>
                      <a:lnTo>
                        <a:pt x="177800" y="76200"/>
                      </a:lnTo>
                      <a:lnTo>
                        <a:pt x="444500" y="0"/>
                      </a:lnTo>
                      <a:lnTo>
                        <a:pt x="476250" y="146050"/>
                      </a:lnTo>
                      <a:lnTo>
                        <a:pt x="539750" y="127000"/>
                      </a:lnTo>
                      <a:lnTo>
                        <a:pt x="571500" y="234950"/>
                      </a:lnTo>
                      <a:lnTo>
                        <a:pt x="546100" y="285750"/>
                      </a:lnTo>
                      <a:lnTo>
                        <a:pt x="590550" y="311150"/>
                      </a:lnTo>
                      <a:lnTo>
                        <a:pt x="609600" y="349250"/>
                      </a:lnTo>
                      <a:lnTo>
                        <a:pt x="577850" y="374650"/>
                      </a:lnTo>
                      <a:lnTo>
                        <a:pt x="641350" y="565150"/>
                      </a:lnTo>
                      <a:lnTo>
                        <a:pt x="241300" y="666750"/>
                      </a:lnTo>
                      <a:lnTo>
                        <a:pt x="215900" y="539750"/>
                      </a:lnTo>
                      <a:lnTo>
                        <a:pt x="82550" y="577850"/>
                      </a:lnTo>
                      <a:lnTo>
                        <a:pt x="50800" y="431800"/>
                      </a:lnTo>
                      <a:lnTo>
                        <a:pt x="25400" y="419100"/>
                      </a:lnTo>
                      <a:lnTo>
                        <a:pt x="6350" y="361950"/>
                      </a:lnTo>
                      <a:lnTo>
                        <a:pt x="25400" y="336550"/>
                      </a:lnTo>
                      <a:lnTo>
                        <a:pt x="0" y="273050"/>
                      </a:lnTo>
                      <a:close/>
                    </a:path>
                  </a:pathLst>
                </a:cu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任意多边形 32"/>
                <p:cNvSpPr/>
                <p:nvPr/>
              </p:nvSpPr>
              <p:spPr>
                <a:xfrm>
                  <a:off x="7232650" y="3517900"/>
                  <a:ext cx="641350" cy="831850"/>
                </a:xfrm>
                <a:custGeom>
                  <a:avLst/>
                  <a:gdLst>
                    <a:gd name="connsiteX0" fmla="*/ 0 w 641350"/>
                    <a:gd name="connsiteY0" fmla="*/ 139700 h 831850"/>
                    <a:gd name="connsiteX1" fmla="*/ 177800 w 641350"/>
                    <a:gd name="connsiteY1" fmla="*/ 88900 h 831850"/>
                    <a:gd name="connsiteX2" fmla="*/ 222250 w 641350"/>
                    <a:gd name="connsiteY2" fmla="*/ 222250 h 831850"/>
                    <a:gd name="connsiteX3" fmla="*/ 304800 w 641350"/>
                    <a:gd name="connsiteY3" fmla="*/ 190500 h 831850"/>
                    <a:gd name="connsiteX4" fmla="*/ 342900 w 641350"/>
                    <a:gd name="connsiteY4" fmla="*/ 330200 h 831850"/>
                    <a:gd name="connsiteX5" fmla="*/ 476250 w 641350"/>
                    <a:gd name="connsiteY5" fmla="*/ 292100 h 831850"/>
                    <a:gd name="connsiteX6" fmla="*/ 444500 w 641350"/>
                    <a:gd name="connsiteY6" fmla="*/ 127000 h 831850"/>
                    <a:gd name="connsiteX7" fmla="*/ 387350 w 641350"/>
                    <a:gd name="connsiteY7" fmla="*/ 133350 h 831850"/>
                    <a:gd name="connsiteX8" fmla="*/ 349250 w 641350"/>
                    <a:gd name="connsiteY8" fmla="*/ 31750 h 831850"/>
                    <a:gd name="connsiteX9" fmla="*/ 482600 w 641350"/>
                    <a:gd name="connsiteY9" fmla="*/ 0 h 831850"/>
                    <a:gd name="connsiteX10" fmla="*/ 584200 w 641350"/>
                    <a:gd name="connsiteY10" fmla="*/ 368300 h 831850"/>
                    <a:gd name="connsiteX11" fmla="*/ 615950 w 641350"/>
                    <a:gd name="connsiteY11" fmla="*/ 361950 h 831850"/>
                    <a:gd name="connsiteX12" fmla="*/ 635000 w 641350"/>
                    <a:gd name="connsiteY12" fmla="*/ 412750 h 831850"/>
                    <a:gd name="connsiteX13" fmla="*/ 603250 w 641350"/>
                    <a:gd name="connsiteY13" fmla="*/ 431800 h 831850"/>
                    <a:gd name="connsiteX14" fmla="*/ 641350 w 641350"/>
                    <a:gd name="connsiteY14" fmla="*/ 584200 h 831850"/>
                    <a:gd name="connsiteX15" fmla="*/ 336550 w 641350"/>
                    <a:gd name="connsiteY15" fmla="*/ 679450 h 831850"/>
                    <a:gd name="connsiteX16" fmla="*/ 368300 w 641350"/>
                    <a:gd name="connsiteY16" fmla="*/ 768350 h 831850"/>
                    <a:gd name="connsiteX17" fmla="*/ 146050 w 641350"/>
                    <a:gd name="connsiteY17" fmla="*/ 831850 h 831850"/>
                    <a:gd name="connsiteX18" fmla="*/ 107950 w 641350"/>
                    <a:gd name="connsiteY18" fmla="*/ 666750 h 831850"/>
                    <a:gd name="connsiteX19" fmla="*/ 76200 w 641350"/>
                    <a:gd name="connsiteY19" fmla="*/ 666750 h 831850"/>
                    <a:gd name="connsiteX20" fmla="*/ 63500 w 641350"/>
                    <a:gd name="connsiteY20" fmla="*/ 596900 h 831850"/>
                    <a:gd name="connsiteX21" fmla="*/ 95250 w 641350"/>
                    <a:gd name="connsiteY21" fmla="*/ 571500 h 831850"/>
                    <a:gd name="connsiteX22" fmla="*/ 44450 w 641350"/>
                    <a:gd name="connsiteY22" fmla="*/ 419100 h 831850"/>
                    <a:gd name="connsiteX23" fmla="*/ 82550 w 641350"/>
                    <a:gd name="connsiteY23" fmla="*/ 406400 h 831850"/>
                    <a:gd name="connsiteX24" fmla="*/ 0 w 641350"/>
                    <a:gd name="connsiteY24" fmla="*/ 139700 h 83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641350" h="831850">
                      <a:moveTo>
                        <a:pt x="0" y="139700"/>
                      </a:moveTo>
                      <a:lnTo>
                        <a:pt x="177800" y="88900"/>
                      </a:lnTo>
                      <a:lnTo>
                        <a:pt x="222250" y="222250"/>
                      </a:lnTo>
                      <a:lnTo>
                        <a:pt x="304800" y="190500"/>
                      </a:lnTo>
                      <a:lnTo>
                        <a:pt x="342900" y="330200"/>
                      </a:lnTo>
                      <a:lnTo>
                        <a:pt x="476250" y="292100"/>
                      </a:lnTo>
                      <a:lnTo>
                        <a:pt x="444500" y="127000"/>
                      </a:lnTo>
                      <a:lnTo>
                        <a:pt x="387350" y="133350"/>
                      </a:lnTo>
                      <a:lnTo>
                        <a:pt x="349250" y="31750"/>
                      </a:lnTo>
                      <a:lnTo>
                        <a:pt x="482600" y="0"/>
                      </a:lnTo>
                      <a:lnTo>
                        <a:pt x="584200" y="368300"/>
                      </a:lnTo>
                      <a:lnTo>
                        <a:pt x="615950" y="361950"/>
                      </a:lnTo>
                      <a:lnTo>
                        <a:pt x="635000" y="412750"/>
                      </a:lnTo>
                      <a:lnTo>
                        <a:pt x="603250" y="431800"/>
                      </a:lnTo>
                      <a:lnTo>
                        <a:pt x="641350" y="584200"/>
                      </a:lnTo>
                      <a:lnTo>
                        <a:pt x="336550" y="679450"/>
                      </a:lnTo>
                      <a:lnTo>
                        <a:pt x="368300" y="768350"/>
                      </a:lnTo>
                      <a:lnTo>
                        <a:pt x="146050" y="831850"/>
                      </a:lnTo>
                      <a:lnTo>
                        <a:pt x="107950" y="666750"/>
                      </a:lnTo>
                      <a:lnTo>
                        <a:pt x="76200" y="666750"/>
                      </a:lnTo>
                      <a:lnTo>
                        <a:pt x="63500" y="596900"/>
                      </a:lnTo>
                      <a:lnTo>
                        <a:pt x="95250" y="571500"/>
                      </a:lnTo>
                      <a:lnTo>
                        <a:pt x="44450" y="419100"/>
                      </a:lnTo>
                      <a:lnTo>
                        <a:pt x="82550" y="406400"/>
                      </a:lnTo>
                      <a:lnTo>
                        <a:pt x="0" y="139700"/>
                      </a:lnTo>
                      <a:close/>
                    </a:path>
                  </a:pathLst>
                </a:cu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" name="任意多边形 33"/>
                <p:cNvSpPr/>
                <p:nvPr/>
              </p:nvSpPr>
              <p:spPr>
                <a:xfrm>
                  <a:off x="6940550" y="2095500"/>
                  <a:ext cx="635000" cy="558800"/>
                </a:xfrm>
                <a:custGeom>
                  <a:avLst/>
                  <a:gdLst>
                    <a:gd name="connsiteX0" fmla="*/ 0 w 635000"/>
                    <a:gd name="connsiteY0" fmla="*/ 63500 h 558800"/>
                    <a:gd name="connsiteX1" fmla="*/ 247650 w 635000"/>
                    <a:gd name="connsiteY1" fmla="*/ 0 h 558800"/>
                    <a:gd name="connsiteX2" fmla="*/ 292100 w 635000"/>
                    <a:gd name="connsiteY2" fmla="*/ 139700 h 558800"/>
                    <a:gd name="connsiteX3" fmla="*/ 520700 w 635000"/>
                    <a:gd name="connsiteY3" fmla="*/ 69850 h 558800"/>
                    <a:gd name="connsiteX4" fmla="*/ 539750 w 635000"/>
                    <a:gd name="connsiteY4" fmla="*/ 152400 h 558800"/>
                    <a:gd name="connsiteX5" fmla="*/ 571500 w 635000"/>
                    <a:gd name="connsiteY5" fmla="*/ 152400 h 558800"/>
                    <a:gd name="connsiteX6" fmla="*/ 596900 w 635000"/>
                    <a:gd name="connsiteY6" fmla="*/ 222250 h 558800"/>
                    <a:gd name="connsiteX7" fmla="*/ 565150 w 635000"/>
                    <a:gd name="connsiteY7" fmla="*/ 234950 h 558800"/>
                    <a:gd name="connsiteX8" fmla="*/ 635000 w 635000"/>
                    <a:gd name="connsiteY8" fmla="*/ 476250 h 558800"/>
                    <a:gd name="connsiteX9" fmla="*/ 317500 w 635000"/>
                    <a:gd name="connsiteY9" fmla="*/ 558800 h 558800"/>
                    <a:gd name="connsiteX10" fmla="*/ 292100 w 635000"/>
                    <a:gd name="connsiteY10" fmla="*/ 469900 h 558800"/>
                    <a:gd name="connsiteX11" fmla="*/ 88900 w 635000"/>
                    <a:gd name="connsiteY11" fmla="*/ 527050 h 558800"/>
                    <a:gd name="connsiteX12" fmla="*/ 76200 w 635000"/>
                    <a:gd name="connsiteY12" fmla="*/ 457200 h 558800"/>
                    <a:gd name="connsiteX13" fmla="*/ 50800 w 635000"/>
                    <a:gd name="connsiteY13" fmla="*/ 463550 h 558800"/>
                    <a:gd name="connsiteX14" fmla="*/ 12700 w 635000"/>
                    <a:gd name="connsiteY14" fmla="*/ 374650 h 558800"/>
                    <a:gd name="connsiteX15" fmla="*/ 50800 w 635000"/>
                    <a:gd name="connsiteY15" fmla="*/ 368300 h 558800"/>
                    <a:gd name="connsiteX16" fmla="*/ 0 w 635000"/>
                    <a:gd name="connsiteY16" fmla="*/ 215900 h 558800"/>
                    <a:gd name="connsiteX17" fmla="*/ 38100 w 635000"/>
                    <a:gd name="connsiteY17" fmla="*/ 203200 h 558800"/>
                    <a:gd name="connsiteX18" fmla="*/ 0 w 635000"/>
                    <a:gd name="connsiteY18" fmla="*/ 63500 h 55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35000" h="558800">
                      <a:moveTo>
                        <a:pt x="0" y="63500"/>
                      </a:moveTo>
                      <a:lnTo>
                        <a:pt x="247650" y="0"/>
                      </a:lnTo>
                      <a:lnTo>
                        <a:pt x="292100" y="139700"/>
                      </a:lnTo>
                      <a:lnTo>
                        <a:pt x="520700" y="69850"/>
                      </a:lnTo>
                      <a:lnTo>
                        <a:pt x="539750" y="152400"/>
                      </a:lnTo>
                      <a:lnTo>
                        <a:pt x="571500" y="152400"/>
                      </a:lnTo>
                      <a:lnTo>
                        <a:pt x="596900" y="222250"/>
                      </a:lnTo>
                      <a:lnTo>
                        <a:pt x="565150" y="234950"/>
                      </a:lnTo>
                      <a:lnTo>
                        <a:pt x="635000" y="476250"/>
                      </a:lnTo>
                      <a:lnTo>
                        <a:pt x="317500" y="558800"/>
                      </a:lnTo>
                      <a:lnTo>
                        <a:pt x="292100" y="469900"/>
                      </a:lnTo>
                      <a:lnTo>
                        <a:pt x="88900" y="527050"/>
                      </a:lnTo>
                      <a:lnTo>
                        <a:pt x="76200" y="457200"/>
                      </a:lnTo>
                      <a:lnTo>
                        <a:pt x="50800" y="463550"/>
                      </a:lnTo>
                      <a:lnTo>
                        <a:pt x="12700" y="374650"/>
                      </a:lnTo>
                      <a:lnTo>
                        <a:pt x="50800" y="368300"/>
                      </a:lnTo>
                      <a:lnTo>
                        <a:pt x="0" y="215900"/>
                      </a:lnTo>
                      <a:lnTo>
                        <a:pt x="38100" y="203200"/>
                      </a:lnTo>
                      <a:lnTo>
                        <a:pt x="0" y="63500"/>
                      </a:lnTo>
                      <a:close/>
                    </a:path>
                  </a:pathLst>
                </a:cu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" name="任意多边形 34"/>
                <p:cNvSpPr/>
                <p:nvPr/>
              </p:nvSpPr>
              <p:spPr>
                <a:xfrm>
                  <a:off x="6508750" y="819150"/>
                  <a:ext cx="641350" cy="679450"/>
                </a:xfrm>
                <a:custGeom>
                  <a:avLst/>
                  <a:gdLst>
                    <a:gd name="connsiteX0" fmla="*/ 0 w 641350"/>
                    <a:gd name="connsiteY0" fmla="*/ 330200 h 679450"/>
                    <a:gd name="connsiteX1" fmla="*/ 457200 w 641350"/>
                    <a:gd name="connsiteY1" fmla="*/ 215900 h 679450"/>
                    <a:gd name="connsiteX2" fmla="*/ 400050 w 641350"/>
                    <a:gd name="connsiteY2" fmla="*/ 25400 h 679450"/>
                    <a:gd name="connsiteX3" fmla="*/ 469900 w 641350"/>
                    <a:gd name="connsiteY3" fmla="*/ 0 h 679450"/>
                    <a:gd name="connsiteX4" fmla="*/ 539750 w 641350"/>
                    <a:gd name="connsiteY4" fmla="*/ 260350 h 679450"/>
                    <a:gd name="connsiteX5" fmla="*/ 571500 w 641350"/>
                    <a:gd name="connsiteY5" fmla="*/ 260350 h 679450"/>
                    <a:gd name="connsiteX6" fmla="*/ 590550 w 641350"/>
                    <a:gd name="connsiteY6" fmla="*/ 323850 h 679450"/>
                    <a:gd name="connsiteX7" fmla="*/ 565150 w 641350"/>
                    <a:gd name="connsiteY7" fmla="*/ 342900 h 679450"/>
                    <a:gd name="connsiteX8" fmla="*/ 641350 w 641350"/>
                    <a:gd name="connsiteY8" fmla="*/ 584200 h 679450"/>
                    <a:gd name="connsiteX9" fmla="*/ 323850 w 641350"/>
                    <a:gd name="connsiteY9" fmla="*/ 679450 h 679450"/>
                    <a:gd name="connsiteX10" fmla="*/ 304800 w 641350"/>
                    <a:gd name="connsiteY10" fmla="*/ 584200 h 679450"/>
                    <a:gd name="connsiteX11" fmla="*/ 95250 w 641350"/>
                    <a:gd name="connsiteY11" fmla="*/ 641350 h 679450"/>
                    <a:gd name="connsiteX12" fmla="*/ 88900 w 641350"/>
                    <a:gd name="connsiteY12" fmla="*/ 577850 h 679450"/>
                    <a:gd name="connsiteX13" fmla="*/ 76200 w 641350"/>
                    <a:gd name="connsiteY13" fmla="*/ 577850 h 679450"/>
                    <a:gd name="connsiteX14" fmla="*/ 44450 w 641350"/>
                    <a:gd name="connsiteY14" fmla="*/ 520700 h 679450"/>
                    <a:gd name="connsiteX15" fmla="*/ 50800 w 641350"/>
                    <a:gd name="connsiteY15" fmla="*/ 476250 h 679450"/>
                    <a:gd name="connsiteX16" fmla="*/ 0 w 641350"/>
                    <a:gd name="connsiteY16" fmla="*/ 330200 h 679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41350" h="679450">
                      <a:moveTo>
                        <a:pt x="0" y="330200"/>
                      </a:moveTo>
                      <a:lnTo>
                        <a:pt x="457200" y="215900"/>
                      </a:lnTo>
                      <a:lnTo>
                        <a:pt x="400050" y="25400"/>
                      </a:lnTo>
                      <a:lnTo>
                        <a:pt x="469900" y="0"/>
                      </a:lnTo>
                      <a:lnTo>
                        <a:pt x="539750" y="260350"/>
                      </a:lnTo>
                      <a:lnTo>
                        <a:pt x="571500" y="260350"/>
                      </a:lnTo>
                      <a:lnTo>
                        <a:pt x="590550" y="323850"/>
                      </a:lnTo>
                      <a:lnTo>
                        <a:pt x="565150" y="342900"/>
                      </a:lnTo>
                      <a:lnTo>
                        <a:pt x="641350" y="584200"/>
                      </a:lnTo>
                      <a:lnTo>
                        <a:pt x="323850" y="679450"/>
                      </a:lnTo>
                      <a:lnTo>
                        <a:pt x="304800" y="584200"/>
                      </a:lnTo>
                      <a:lnTo>
                        <a:pt x="95250" y="641350"/>
                      </a:lnTo>
                      <a:lnTo>
                        <a:pt x="88900" y="577850"/>
                      </a:lnTo>
                      <a:lnTo>
                        <a:pt x="76200" y="577850"/>
                      </a:lnTo>
                      <a:lnTo>
                        <a:pt x="44450" y="520700"/>
                      </a:lnTo>
                      <a:lnTo>
                        <a:pt x="50800" y="476250"/>
                      </a:lnTo>
                      <a:lnTo>
                        <a:pt x="0" y="330200"/>
                      </a:lnTo>
                      <a:close/>
                    </a:path>
                  </a:pathLst>
                </a:cu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1" name="任意多边形 20"/>
            <p:cNvSpPr/>
            <p:nvPr/>
          </p:nvSpPr>
          <p:spPr>
            <a:xfrm>
              <a:off x="3543301" y="720225"/>
              <a:ext cx="5427869" cy="5675842"/>
            </a:xfrm>
            <a:custGeom>
              <a:avLst/>
              <a:gdLst>
                <a:gd name="connsiteX0" fmla="*/ 0 w 1876425"/>
                <a:gd name="connsiteY0" fmla="*/ 180975 h 1962150"/>
                <a:gd name="connsiteX1" fmla="*/ 19050 w 1876425"/>
                <a:gd name="connsiteY1" fmla="*/ 425450 h 1962150"/>
                <a:gd name="connsiteX2" fmla="*/ 73025 w 1876425"/>
                <a:gd name="connsiteY2" fmla="*/ 841375 h 1962150"/>
                <a:gd name="connsiteX3" fmla="*/ 142875 w 1876425"/>
                <a:gd name="connsiteY3" fmla="*/ 1282700 h 1962150"/>
                <a:gd name="connsiteX4" fmla="*/ 190500 w 1876425"/>
                <a:gd name="connsiteY4" fmla="*/ 1568450 h 1962150"/>
                <a:gd name="connsiteX5" fmla="*/ 209550 w 1876425"/>
                <a:gd name="connsiteY5" fmla="*/ 1730375 h 1962150"/>
                <a:gd name="connsiteX6" fmla="*/ 244475 w 1876425"/>
                <a:gd name="connsiteY6" fmla="*/ 1828800 h 1962150"/>
                <a:gd name="connsiteX7" fmla="*/ 266700 w 1876425"/>
                <a:gd name="connsiteY7" fmla="*/ 1962150 h 1962150"/>
                <a:gd name="connsiteX8" fmla="*/ 1409700 w 1876425"/>
                <a:gd name="connsiteY8" fmla="*/ 1663700 h 1962150"/>
                <a:gd name="connsiteX9" fmla="*/ 1876425 w 1876425"/>
                <a:gd name="connsiteY9" fmla="*/ 1536700 h 1962150"/>
                <a:gd name="connsiteX10" fmla="*/ 1825625 w 1876425"/>
                <a:gd name="connsiteY10" fmla="*/ 1390650 h 1962150"/>
                <a:gd name="connsiteX11" fmla="*/ 1774825 w 1876425"/>
                <a:gd name="connsiteY11" fmla="*/ 1412875 h 1962150"/>
                <a:gd name="connsiteX12" fmla="*/ 1733550 w 1876425"/>
                <a:gd name="connsiteY12" fmla="*/ 1285875 h 1962150"/>
                <a:gd name="connsiteX13" fmla="*/ 1778000 w 1876425"/>
                <a:gd name="connsiteY13" fmla="*/ 1260475 h 1962150"/>
                <a:gd name="connsiteX14" fmla="*/ 1635125 w 1876425"/>
                <a:gd name="connsiteY14" fmla="*/ 876300 h 1962150"/>
                <a:gd name="connsiteX15" fmla="*/ 1549400 w 1876425"/>
                <a:gd name="connsiteY15" fmla="*/ 587375 h 1962150"/>
                <a:gd name="connsiteX16" fmla="*/ 1514475 w 1876425"/>
                <a:gd name="connsiteY16" fmla="*/ 596900 h 1962150"/>
                <a:gd name="connsiteX17" fmla="*/ 1489075 w 1876425"/>
                <a:gd name="connsiteY17" fmla="*/ 527050 h 1962150"/>
                <a:gd name="connsiteX18" fmla="*/ 1473200 w 1876425"/>
                <a:gd name="connsiteY18" fmla="*/ 530225 h 1962150"/>
                <a:gd name="connsiteX19" fmla="*/ 1444625 w 1876425"/>
                <a:gd name="connsiteY19" fmla="*/ 438150 h 1962150"/>
                <a:gd name="connsiteX20" fmla="*/ 1476375 w 1876425"/>
                <a:gd name="connsiteY20" fmla="*/ 428625 h 1962150"/>
                <a:gd name="connsiteX21" fmla="*/ 1333500 w 1876425"/>
                <a:gd name="connsiteY21" fmla="*/ 0 h 1962150"/>
                <a:gd name="connsiteX22" fmla="*/ 1187450 w 1876425"/>
                <a:gd name="connsiteY22" fmla="*/ 34925 h 1962150"/>
                <a:gd name="connsiteX23" fmla="*/ 1098550 w 1876425"/>
                <a:gd name="connsiteY23" fmla="*/ 50800 h 1962150"/>
                <a:gd name="connsiteX24" fmla="*/ 1000125 w 1876425"/>
                <a:gd name="connsiteY24" fmla="*/ 79375 h 1962150"/>
                <a:gd name="connsiteX25" fmla="*/ 850900 w 1876425"/>
                <a:gd name="connsiteY25" fmla="*/ 107950 h 1962150"/>
                <a:gd name="connsiteX26" fmla="*/ 708025 w 1876425"/>
                <a:gd name="connsiteY26" fmla="*/ 133350 h 1962150"/>
                <a:gd name="connsiteX27" fmla="*/ 536575 w 1876425"/>
                <a:gd name="connsiteY27" fmla="*/ 133350 h 1962150"/>
                <a:gd name="connsiteX28" fmla="*/ 254000 w 1876425"/>
                <a:gd name="connsiteY28" fmla="*/ 161925 h 1962150"/>
                <a:gd name="connsiteX29" fmla="*/ 174625 w 1876425"/>
                <a:gd name="connsiteY29" fmla="*/ 180975 h 1962150"/>
                <a:gd name="connsiteX30" fmla="*/ 155575 w 1876425"/>
                <a:gd name="connsiteY30" fmla="*/ 168275 h 1962150"/>
                <a:gd name="connsiteX31" fmla="*/ 0 w 1876425"/>
                <a:gd name="connsiteY31" fmla="*/ 180975 h 196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76425" h="1962150">
                  <a:moveTo>
                    <a:pt x="0" y="180975"/>
                  </a:moveTo>
                  <a:lnTo>
                    <a:pt x="19050" y="425450"/>
                  </a:lnTo>
                  <a:lnTo>
                    <a:pt x="73025" y="841375"/>
                  </a:lnTo>
                  <a:lnTo>
                    <a:pt x="142875" y="1282700"/>
                  </a:lnTo>
                  <a:lnTo>
                    <a:pt x="190500" y="1568450"/>
                  </a:lnTo>
                  <a:lnTo>
                    <a:pt x="209550" y="1730375"/>
                  </a:lnTo>
                  <a:lnTo>
                    <a:pt x="244475" y="1828800"/>
                  </a:lnTo>
                  <a:lnTo>
                    <a:pt x="266700" y="1962150"/>
                  </a:lnTo>
                  <a:lnTo>
                    <a:pt x="1409700" y="1663700"/>
                  </a:lnTo>
                  <a:lnTo>
                    <a:pt x="1876425" y="1536700"/>
                  </a:lnTo>
                  <a:lnTo>
                    <a:pt x="1825625" y="1390650"/>
                  </a:lnTo>
                  <a:lnTo>
                    <a:pt x="1774825" y="1412875"/>
                  </a:lnTo>
                  <a:lnTo>
                    <a:pt x="1733550" y="1285875"/>
                  </a:lnTo>
                  <a:lnTo>
                    <a:pt x="1778000" y="1260475"/>
                  </a:lnTo>
                  <a:lnTo>
                    <a:pt x="1635125" y="876300"/>
                  </a:lnTo>
                  <a:lnTo>
                    <a:pt x="1549400" y="587375"/>
                  </a:lnTo>
                  <a:lnTo>
                    <a:pt x="1514475" y="596900"/>
                  </a:lnTo>
                  <a:lnTo>
                    <a:pt x="1489075" y="527050"/>
                  </a:lnTo>
                  <a:lnTo>
                    <a:pt x="1473200" y="530225"/>
                  </a:lnTo>
                  <a:lnTo>
                    <a:pt x="1444625" y="438150"/>
                  </a:lnTo>
                  <a:lnTo>
                    <a:pt x="1476375" y="428625"/>
                  </a:lnTo>
                  <a:lnTo>
                    <a:pt x="1333500" y="0"/>
                  </a:lnTo>
                  <a:lnTo>
                    <a:pt x="1187450" y="34925"/>
                  </a:lnTo>
                  <a:lnTo>
                    <a:pt x="1098550" y="50800"/>
                  </a:lnTo>
                  <a:lnTo>
                    <a:pt x="1000125" y="79375"/>
                  </a:lnTo>
                  <a:lnTo>
                    <a:pt x="850900" y="107950"/>
                  </a:lnTo>
                  <a:lnTo>
                    <a:pt x="708025" y="133350"/>
                  </a:lnTo>
                  <a:lnTo>
                    <a:pt x="536575" y="133350"/>
                  </a:lnTo>
                  <a:lnTo>
                    <a:pt x="254000" y="161925"/>
                  </a:lnTo>
                  <a:lnTo>
                    <a:pt x="174625" y="180975"/>
                  </a:lnTo>
                  <a:lnTo>
                    <a:pt x="155575" y="168275"/>
                  </a:lnTo>
                  <a:lnTo>
                    <a:pt x="0" y="180975"/>
                  </a:lnTo>
                  <a:close/>
                </a:path>
              </a:pathLst>
            </a:custGeom>
            <a:noFill/>
            <a:ln w="25400">
              <a:solidFill>
                <a:srgbClr val="C00000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72649" y="6274098"/>
            <a:ext cx="3056351" cy="3038307"/>
            <a:chOff x="-3056351" y="6274098"/>
            <a:chExt cx="3056351" cy="303830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038400" y="6274098"/>
              <a:ext cx="3038400" cy="3038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任意多边形 2"/>
            <p:cNvSpPr/>
            <p:nvPr/>
          </p:nvSpPr>
          <p:spPr>
            <a:xfrm>
              <a:off x="-3031299" y="6626268"/>
              <a:ext cx="3031299" cy="338203"/>
            </a:xfrm>
            <a:custGeom>
              <a:avLst/>
              <a:gdLst>
                <a:gd name="connsiteX0" fmla="*/ 0 w 3031299"/>
                <a:gd name="connsiteY0" fmla="*/ 250521 h 338203"/>
                <a:gd name="connsiteX1" fmla="*/ 212943 w 3031299"/>
                <a:gd name="connsiteY1" fmla="*/ 275573 h 338203"/>
                <a:gd name="connsiteX2" fmla="*/ 701458 w 3031299"/>
                <a:gd name="connsiteY2" fmla="*/ 338203 h 338203"/>
                <a:gd name="connsiteX3" fmla="*/ 1252603 w 3031299"/>
                <a:gd name="connsiteY3" fmla="*/ 288099 h 338203"/>
                <a:gd name="connsiteX4" fmla="*/ 1841326 w 3031299"/>
                <a:gd name="connsiteY4" fmla="*/ 187891 h 338203"/>
                <a:gd name="connsiteX5" fmla="*/ 2279737 w 3031299"/>
                <a:gd name="connsiteY5" fmla="*/ 112735 h 338203"/>
                <a:gd name="connsiteX6" fmla="*/ 2592888 w 3031299"/>
                <a:gd name="connsiteY6" fmla="*/ 50105 h 338203"/>
                <a:gd name="connsiteX7" fmla="*/ 3031299 w 3031299"/>
                <a:gd name="connsiteY7" fmla="*/ 0 h 33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31299" h="338203">
                  <a:moveTo>
                    <a:pt x="0" y="250521"/>
                  </a:moveTo>
                  <a:lnTo>
                    <a:pt x="212943" y="275573"/>
                  </a:lnTo>
                  <a:lnTo>
                    <a:pt x="701458" y="338203"/>
                  </a:lnTo>
                  <a:lnTo>
                    <a:pt x="1252603" y="288099"/>
                  </a:lnTo>
                  <a:lnTo>
                    <a:pt x="1841326" y="187891"/>
                  </a:lnTo>
                  <a:lnTo>
                    <a:pt x="2279737" y="112735"/>
                  </a:lnTo>
                  <a:lnTo>
                    <a:pt x="2592888" y="50105"/>
                  </a:lnTo>
                  <a:lnTo>
                    <a:pt x="3031299" y="0"/>
                  </a:lnTo>
                </a:path>
              </a:pathLst>
            </a:custGeom>
            <a:noFill/>
            <a:ln w="635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-563671" y="6275540"/>
              <a:ext cx="475989" cy="3018772"/>
            </a:xfrm>
            <a:custGeom>
              <a:avLst/>
              <a:gdLst>
                <a:gd name="connsiteX0" fmla="*/ 0 w 475989"/>
                <a:gd name="connsiteY0" fmla="*/ 0 h 3018772"/>
                <a:gd name="connsiteX1" fmla="*/ 250520 w 475989"/>
                <a:gd name="connsiteY1" fmla="*/ 1991638 h 3018772"/>
                <a:gd name="connsiteX2" fmla="*/ 475989 w 475989"/>
                <a:gd name="connsiteY2" fmla="*/ 3018772 h 301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989" h="3018772">
                  <a:moveTo>
                    <a:pt x="0" y="0"/>
                  </a:moveTo>
                  <a:lnTo>
                    <a:pt x="250520" y="1991638"/>
                  </a:lnTo>
                  <a:lnTo>
                    <a:pt x="475989" y="3018772"/>
                  </a:lnTo>
                </a:path>
              </a:pathLst>
            </a:custGeom>
            <a:noFill/>
            <a:ln w="635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-2893512" y="6288066"/>
              <a:ext cx="212942" cy="3006246"/>
            </a:xfrm>
            <a:custGeom>
              <a:avLst/>
              <a:gdLst>
                <a:gd name="connsiteX0" fmla="*/ 212942 w 212942"/>
                <a:gd name="connsiteY0" fmla="*/ 0 h 3006246"/>
                <a:gd name="connsiteX1" fmla="*/ 112734 w 212942"/>
                <a:gd name="connsiteY1" fmla="*/ 726509 h 3006246"/>
                <a:gd name="connsiteX2" fmla="*/ 62630 w 212942"/>
                <a:gd name="connsiteY2" fmla="*/ 1189972 h 3006246"/>
                <a:gd name="connsiteX3" fmla="*/ 0 w 212942"/>
                <a:gd name="connsiteY3" fmla="*/ 1352811 h 3006246"/>
                <a:gd name="connsiteX4" fmla="*/ 87682 w 212942"/>
                <a:gd name="connsiteY4" fmla="*/ 2417523 h 3006246"/>
                <a:gd name="connsiteX5" fmla="*/ 187890 w 212942"/>
                <a:gd name="connsiteY5" fmla="*/ 3006246 h 300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942" h="3006246">
                  <a:moveTo>
                    <a:pt x="212942" y="0"/>
                  </a:moveTo>
                  <a:lnTo>
                    <a:pt x="112734" y="726509"/>
                  </a:lnTo>
                  <a:lnTo>
                    <a:pt x="62630" y="1189972"/>
                  </a:lnTo>
                  <a:lnTo>
                    <a:pt x="0" y="1352811"/>
                  </a:lnTo>
                  <a:lnTo>
                    <a:pt x="87682" y="2417523"/>
                  </a:lnTo>
                  <a:lnTo>
                    <a:pt x="187890" y="3006246"/>
                  </a:lnTo>
                </a:path>
              </a:pathLst>
            </a:custGeom>
            <a:noFill/>
            <a:ln w="635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-3056351" y="8079288"/>
              <a:ext cx="3043825" cy="1089764"/>
            </a:xfrm>
            <a:custGeom>
              <a:avLst/>
              <a:gdLst>
                <a:gd name="connsiteX0" fmla="*/ 0 w 3043825"/>
                <a:gd name="connsiteY0" fmla="*/ 801665 h 1089764"/>
                <a:gd name="connsiteX1" fmla="*/ 263047 w 3043825"/>
                <a:gd name="connsiteY1" fmla="*/ 726509 h 1089764"/>
                <a:gd name="connsiteX2" fmla="*/ 839244 w 3043825"/>
                <a:gd name="connsiteY2" fmla="*/ 501041 h 1089764"/>
                <a:gd name="connsiteX3" fmla="*/ 1164921 w 3043825"/>
                <a:gd name="connsiteY3" fmla="*/ 413359 h 1089764"/>
                <a:gd name="connsiteX4" fmla="*/ 2392472 w 3043825"/>
                <a:gd name="connsiteY4" fmla="*/ 100208 h 1089764"/>
                <a:gd name="connsiteX5" fmla="*/ 3043825 w 3043825"/>
                <a:gd name="connsiteY5" fmla="*/ 0 h 1089764"/>
                <a:gd name="connsiteX6" fmla="*/ 3031299 w 3043825"/>
                <a:gd name="connsiteY6" fmla="*/ 250520 h 1089764"/>
                <a:gd name="connsiteX7" fmla="*/ 2530258 w 3043825"/>
                <a:gd name="connsiteY7" fmla="*/ 388307 h 1089764"/>
                <a:gd name="connsiteX8" fmla="*/ 2004165 w 3043825"/>
                <a:gd name="connsiteY8" fmla="*/ 551145 h 1089764"/>
                <a:gd name="connsiteX9" fmla="*/ 1665962 w 3043825"/>
                <a:gd name="connsiteY9" fmla="*/ 701457 h 1089764"/>
                <a:gd name="connsiteX10" fmla="*/ 726510 w 3043825"/>
                <a:gd name="connsiteY10" fmla="*/ 939452 h 1089764"/>
                <a:gd name="connsiteX11" fmla="*/ 150313 w 3043825"/>
                <a:gd name="connsiteY11" fmla="*/ 1064712 h 1089764"/>
                <a:gd name="connsiteX12" fmla="*/ 25052 w 3043825"/>
                <a:gd name="connsiteY12" fmla="*/ 1089764 h 1089764"/>
                <a:gd name="connsiteX13" fmla="*/ 0 w 3043825"/>
                <a:gd name="connsiteY13" fmla="*/ 801665 h 108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43825" h="1089764">
                  <a:moveTo>
                    <a:pt x="0" y="801665"/>
                  </a:moveTo>
                  <a:lnTo>
                    <a:pt x="263047" y="726509"/>
                  </a:lnTo>
                  <a:lnTo>
                    <a:pt x="839244" y="501041"/>
                  </a:lnTo>
                  <a:lnTo>
                    <a:pt x="1164921" y="413359"/>
                  </a:lnTo>
                  <a:lnTo>
                    <a:pt x="2392472" y="100208"/>
                  </a:lnTo>
                  <a:lnTo>
                    <a:pt x="3043825" y="0"/>
                  </a:lnTo>
                  <a:lnTo>
                    <a:pt x="3031299" y="250520"/>
                  </a:lnTo>
                  <a:lnTo>
                    <a:pt x="2530258" y="388307"/>
                  </a:lnTo>
                  <a:lnTo>
                    <a:pt x="2004165" y="551145"/>
                  </a:lnTo>
                  <a:lnTo>
                    <a:pt x="1665962" y="701457"/>
                  </a:lnTo>
                  <a:lnTo>
                    <a:pt x="726510" y="939452"/>
                  </a:lnTo>
                  <a:lnTo>
                    <a:pt x="150313" y="1064712"/>
                  </a:lnTo>
                  <a:lnTo>
                    <a:pt x="25052" y="1089764"/>
                  </a:lnTo>
                  <a:lnTo>
                    <a:pt x="0" y="801665"/>
                  </a:lnTo>
                  <a:close/>
                </a:path>
              </a:pathLst>
            </a:custGeom>
            <a:solidFill>
              <a:schemeClr val="accent6">
                <a:lumMod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-1718036" y="7331289"/>
              <a:ext cx="990401" cy="1035647"/>
            </a:xfrm>
            <a:custGeom>
              <a:avLst/>
              <a:gdLst>
                <a:gd name="connsiteX0" fmla="*/ 0 w 1876425"/>
                <a:gd name="connsiteY0" fmla="*/ 180975 h 1962150"/>
                <a:gd name="connsiteX1" fmla="*/ 19050 w 1876425"/>
                <a:gd name="connsiteY1" fmla="*/ 425450 h 1962150"/>
                <a:gd name="connsiteX2" fmla="*/ 73025 w 1876425"/>
                <a:gd name="connsiteY2" fmla="*/ 841375 h 1962150"/>
                <a:gd name="connsiteX3" fmla="*/ 142875 w 1876425"/>
                <a:gd name="connsiteY3" fmla="*/ 1282700 h 1962150"/>
                <a:gd name="connsiteX4" fmla="*/ 190500 w 1876425"/>
                <a:gd name="connsiteY4" fmla="*/ 1568450 h 1962150"/>
                <a:gd name="connsiteX5" fmla="*/ 209550 w 1876425"/>
                <a:gd name="connsiteY5" fmla="*/ 1730375 h 1962150"/>
                <a:gd name="connsiteX6" fmla="*/ 244475 w 1876425"/>
                <a:gd name="connsiteY6" fmla="*/ 1828800 h 1962150"/>
                <a:gd name="connsiteX7" fmla="*/ 266700 w 1876425"/>
                <a:gd name="connsiteY7" fmla="*/ 1962150 h 1962150"/>
                <a:gd name="connsiteX8" fmla="*/ 1409700 w 1876425"/>
                <a:gd name="connsiteY8" fmla="*/ 1663700 h 1962150"/>
                <a:gd name="connsiteX9" fmla="*/ 1876425 w 1876425"/>
                <a:gd name="connsiteY9" fmla="*/ 1536700 h 1962150"/>
                <a:gd name="connsiteX10" fmla="*/ 1825625 w 1876425"/>
                <a:gd name="connsiteY10" fmla="*/ 1390650 h 1962150"/>
                <a:gd name="connsiteX11" fmla="*/ 1774825 w 1876425"/>
                <a:gd name="connsiteY11" fmla="*/ 1412875 h 1962150"/>
                <a:gd name="connsiteX12" fmla="*/ 1733550 w 1876425"/>
                <a:gd name="connsiteY12" fmla="*/ 1285875 h 1962150"/>
                <a:gd name="connsiteX13" fmla="*/ 1778000 w 1876425"/>
                <a:gd name="connsiteY13" fmla="*/ 1260475 h 1962150"/>
                <a:gd name="connsiteX14" fmla="*/ 1635125 w 1876425"/>
                <a:gd name="connsiteY14" fmla="*/ 876300 h 1962150"/>
                <a:gd name="connsiteX15" fmla="*/ 1549400 w 1876425"/>
                <a:gd name="connsiteY15" fmla="*/ 587375 h 1962150"/>
                <a:gd name="connsiteX16" fmla="*/ 1514475 w 1876425"/>
                <a:gd name="connsiteY16" fmla="*/ 596900 h 1962150"/>
                <a:gd name="connsiteX17" fmla="*/ 1489075 w 1876425"/>
                <a:gd name="connsiteY17" fmla="*/ 527050 h 1962150"/>
                <a:gd name="connsiteX18" fmla="*/ 1473200 w 1876425"/>
                <a:gd name="connsiteY18" fmla="*/ 530225 h 1962150"/>
                <a:gd name="connsiteX19" fmla="*/ 1444625 w 1876425"/>
                <a:gd name="connsiteY19" fmla="*/ 438150 h 1962150"/>
                <a:gd name="connsiteX20" fmla="*/ 1476375 w 1876425"/>
                <a:gd name="connsiteY20" fmla="*/ 428625 h 1962150"/>
                <a:gd name="connsiteX21" fmla="*/ 1333500 w 1876425"/>
                <a:gd name="connsiteY21" fmla="*/ 0 h 1962150"/>
                <a:gd name="connsiteX22" fmla="*/ 1187450 w 1876425"/>
                <a:gd name="connsiteY22" fmla="*/ 34925 h 1962150"/>
                <a:gd name="connsiteX23" fmla="*/ 1098550 w 1876425"/>
                <a:gd name="connsiteY23" fmla="*/ 50800 h 1962150"/>
                <a:gd name="connsiteX24" fmla="*/ 1000125 w 1876425"/>
                <a:gd name="connsiteY24" fmla="*/ 79375 h 1962150"/>
                <a:gd name="connsiteX25" fmla="*/ 850900 w 1876425"/>
                <a:gd name="connsiteY25" fmla="*/ 107950 h 1962150"/>
                <a:gd name="connsiteX26" fmla="*/ 708025 w 1876425"/>
                <a:gd name="connsiteY26" fmla="*/ 133350 h 1962150"/>
                <a:gd name="connsiteX27" fmla="*/ 536575 w 1876425"/>
                <a:gd name="connsiteY27" fmla="*/ 133350 h 1962150"/>
                <a:gd name="connsiteX28" fmla="*/ 254000 w 1876425"/>
                <a:gd name="connsiteY28" fmla="*/ 161925 h 1962150"/>
                <a:gd name="connsiteX29" fmla="*/ 174625 w 1876425"/>
                <a:gd name="connsiteY29" fmla="*/ 180975 h 1962150"/>
                <a:gd name="connsiteX30" fmla="*/ 155575 w 1876425"/>
                <a:gd name="connsiteY30" fmla="*/ 168275 h 1962150"/>
                <a:gd name="connsiteX31" fmla="*/ 0 w 1876425"/>
                <a:gd name="connsiteY31" fmla="*/ 180975 h 196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76425" h="1962150">
                  <a:moveTo>
                    <a:pt x="0" y="180975"/>
                  </a:moveTo>
                  <a:lnTo>
                    <a:pt x="19050" y="425450"/>
                  </a:lnTo>
                  <a:lnTo>
                    <a:pt x="73025" y="841375"/>
                  </a:lnTo>
                  <a:lnTo>
                    <a:pt x="142875" y="1282700"/>
                  </a:lnTo>
                  <a:lnTo>
                    <a:pt x="190500" y="1568450"/>
                  </a:lnTo>
                  <a:lnTo>
                    <a:pt x="209550" y="1730375"/>
                  </a:lnTo>
                  <a:lnTo>
                    <a:pt x="244475" y="1828800"/>
                  </a:lnTo>
                  <a:lnTo>
                    <a:pt x="266700" y="1962150"/>
                  </a:lnTo>
                  <a:lnTo>
                    <a:pt x="1409700" y="1663700"/>
                  </a:lnTo>
                  <a:lnTo>
                    <a:pt x="1876425" y="1536700"/>
                  </a:lnTo>
                  <a:lnTo>
                    <a:pt x="1825625" y="1390650"/>
                  </a:lnTo>
                  <a:lnTo>
                    <a:pt x="1774825" y="1412875"/>
                  </a:lnTo>
                  <a:lnTo>
                    <a:pt x="1733550" y="1285875"/>
                  </a:lnTo>
                  <a:lnTo>
                    <a:pt x="1778000" y="1260475"/>
                  </a:lnTo>
                  <a:lnTo>
                    <a:pt x="1635125" y="876300"/>
                  </a:lnTo>
                  <a:lnTo>
                    <a:pt x="1549400" y="587375"/>
                  </a:lnTo>
                  <a:lnTo>
                    <a:pt x="1514475" y="596900"/>
                  </a:lnTo>
                  <a:lnTo>
                    <a:pt x="1489075" y="527050"/>
                  </a:lnTo>
                  <a:lnTo>
                    <a:pt x="1473200" y="530225"/>
                  </a:lnTo>
                  <a:lnTo>
                    <a:pt x="1444625" y="438150"/>
                  </a:lnTo>
                  <a:lnTo>
                    <a:pt x="1476375" y="428625"/>
                  </a:lnTo>
                  <a:lnTo>
                    <a:pt x="1333500" y="0"/>
                  </a:lnTo>
                  <a:lnTo>
                    <a:pt x="1187450" y="34925"/>
                  </a:lnTo>
                  <a:lnTo>
                    <a:pt x="1098550" y="50800"/>
                  </a:lnTo>
                  <a:lnTo>
                    <a:pt x="1000125" y="79375"/>
                  </a:lnTo>
                  <a:lnTo>
                    <a:pt x="850900" y="107950"/>
                  </a:lnTo>
                  <a:lnTo>
                    <a:pt x="708025" y="133350"/>
                  </a:lnTo>
                  <a:lnTo>
                    <a:pt x="536575" y="133350"/>
                  </a:lnTo>
                  <a:lnTo>
                    <a:pt x="254000" y="161925"/>
                  </a:lnTo>
                  <a:lnTo>
                    <a:pt x="174625" y="180975"/>
                  </a:lnTo>
                  <a:lnTo>
                    <a:pt x="155575" y="168275"/>
                  </a:lnTo>
                  <a:lnTo>
                    <a:pt x="0" y="180975"/>
                  </a:lnTo>
                  <a:close/>
                </a:path>
              </a:pathLst>
            </a:custGeom>
            <a:noFill/>
            <a:ln w="19050">
              <a:solidFill>
                <a:srgbClr val="C00000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8996"/>
            <a:ext cx="6858000" cy="989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6857999" cy="9945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51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36886" y="708668"/>
            <a:ext cx="6183926" cy="3864264"/>
            <a:chOff x="336886" y="708667"/>
            <a:chExt cx="5956112" cy="3721905"/>
          </a:xfrm>
        </p:grpSpPr>
        <p:grpSp>
          <p:nvGrpSpPr>
            <p:cNvPr id="2" name="组合 1"/>
            <p:cNvGrpSpPr/>
            <p:nvPr/>
          </p:nvGrpSpPr>
          <p:grpSpPr>
            <a:xfrm>
              <a:off x="336886" y="708667"/>
              <a:ext cx="3092114" cy="3721903"/>
              <a:chOff x="336886" y="708667"/>
              <a:chExt cx="3600000" cy="4333233"/>
            </a:xfrm>
          </p:grpSpPr>
          <p:pic>
            <p:nvPicPr>
              <p:cNvPr id="3" name="Picture 2" descr="I:\中心项目\行走上海\街道试点踏勘\IMG_1700.JPG"/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36886" y="708667"/>
                <a:ext cx="3600000" cy="22765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9" name="Picture 3" descr="I:\中心项目\行走上海\街道试点踏勘\IMG_1705.JP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36886" y="3021130"/>
                <a:ext cx="3600000" cy="20207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100" name="Picture 4" descr="I:\中心项目\行走上海\街道试点踏勘\IMG_1707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036331" y="1173906"/>
              <a:ext cx="3721905" cy="279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1" name="Picture 5" descr="I:\中心项目\行走上海\街道试点踏勘\IMG_170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886" y="4701722"/>
            <a:ext cx="6183926" cy="46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336886" y="2444477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01</a:t>
            </a:r>
            <a:endParaRPr lang="zh-CN" altLang="en-US" sz="1200" b="1" dirty="0"/>
          </a:p>
        </p:txBody>
      </p:sp>
      <p:sp>
        <p:nvSpPr>
          <p:cNvPr id="11" name="矩形 10"/>
          <p:cNvSpPr/>
          <p:nvPr/>
        </p:nvSpPr>
        <p:spPr>
          <a:xfrm>
            <a:off x="746496" y="2444476"/>
            <a:ext cx="2800773" cy="294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小区中心绿地的一角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6886" y="4278570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02</a:t>
            </a:r>
            <a:endParaRPr lang="zh-CN" altLang="en-US" sz="1200" b="1" dirty="0"/>
          </a:p>
        </p:txBody>
      </p:sp>
      <p:sp>
        <p:nvSpPr>
          <p:cNvPr id="13" name="矩形 12"/>
          <p:cNvSpPr/>
          <p:nvPr/>
        </p:nvSpPr>
        <p:spPr>
          <a:xfrm>
            <a:off x="746496" y="4278569"/>
            <a:ext cx="2800773" cy="294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快递收发点后面为竹林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647617" y="4278570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03</a:t>
            </a:r>
            <a:endParaRPr lang="zh-CN" altLang="en-US" sz="1200" b="1" dirty="0"/>
          </a:p>
        </p:txBody>
      </p:sp>
      <p:sp>
        <p:nvSpPr>
          <p:cNvPr id="15" name="矩形 14"/>
          <p:cNvSpPr/>
          <p:nvPr/>
        </p:nvSpPr>
        <p:spPr>
          <a:xfrm>
            <a:off x="4057227" y="4278569"/>
            <a:ext cx="2463585" cy="294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竹林茂盛，但背后场地闲置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36886" y="9045307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04</a:t>
            </a:r>
            <a:endParaRPr lang="zh-CN" altLang="en-US" sz="1200" b="1" dirty="0"/>
          </a:p>
        </p:txBody>
      </p:sp>
      <p:sp>
        <p:nvSpPr>
          <p:cNvPr id="17" name="矩形 16"/>
          <p:cNvSpPr/>
          <p:nvPr/>
        </p:nvSpPr>
        <p:spPr>
          <a:xfrm>
            <a:off x="746496" y="9045306"/>
            <a:ext cx="5774316" cy="294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期望竹林背后的闲置绿地改造为社区小农田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97" y="0"/>
            <a:ext cx="6843003" cy="990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81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桌面文件\桌面\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510" y="4952999"/>
            <a:ext cx="5426215" cy="434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桌面文件\桌面\XG8A169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072" y="572793"/>
            <a:ext cx="6858000" cy="375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3857997" y="9297851"/>
            <a:ext cx="2523331" cy="33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区位图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04" y="354823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超粗黑简体" pitchFamily="65" charset="-122"/>
                <a:ea typeface="方正超粗黑简体" pitchFamily="65" charset="-122"/>
              </a:rPr>
              <a:t>石泉</a:t>
            </a:r>
            <a:r>
              <a:rPr lang="zh-CN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超粗黑简体" pitchFamily="65" charset="-122"/>
                <a:ea typeface="方正超粗黑简体" pitchFamily="65" charset="-122"/>
              </a:rPr>
              <a:t>街道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超粗黑简体" pitchFamily="65" charset="-122"/>
              <a:ea typeface="方正超粗黑简体" pitchFamily="65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9764" y="3923486"/>
            <a:ext cx="6885384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 smtClean="0">
                <a:latin typeface="H-冬青黑体传统中文-W3" pitchFamily="2" charset="-122"/>
                <a:ea typeface="H-冬青黑体传统中文-W3" pitchFamily="2" charset="-122"/>
              </a:rPr>
              <a:t>11.</a:t>
            </a:r>
            <a:r>
              <a:rPr lang="zh-CN" altLang="en-US" sz="2000" b="1" dirty="0" smtClean="0">
                <a:latin typeface="H-冬青黑体传统中文-W3" pitchFamily="2" charset="-122"/>
                <a:ea typeface="H-冬青黑体传统中文-W3" pitchFamily="2" charset="-122"/>
              </a:rPr>
              <a:t>石泉</a:t>
            </a:r>
            <a:r>
              <a:rPr lang="zh-CN" altLang="en-US" sz="2000" b="1" dirty="0">
                <a:latin typeface="H-冬青黑体传统中文-W3" pitchFamily="2" charset="-122"/>
                <a:ea typeface="H-冬青黑体传统中文-W3" pitchFamily="2" charset="-122"/>
              </a:rPr>
              <a:t>街道</a:t>
            </a: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2071116" y="5780132"/>
            <a:ext cx="4213414" cy="2344693"/>
          </a:xfrm>
          <a:prstGeom prst="line">
            <a:avLst/>
          </a:prstGeom>
          <a:ln w="76200">
            <a:solidFill>
              <a:srgbClr val="98480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 flipV="1">
            <a:off x="2630805" y="5780133"/>
            <a:ext cx="1947799" cy="3517717"/>
          </a:xfrm>
          <a:prstGeom prst="line">
            <a:avLst/>
          </a:prstGeom>
          <a:ln w="127000">
            <a:solidFill>
              <a:srgbClr val="98480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 flipV="1">
            <a:off x="2368805" y="4952999"/>
            <a:ext cx="262000" cy="827134"/>
          </a:xfrm>
          <a:prstGeom prst="line">
            <a:avLst/>
          </a:prstGeom>
          <a:ln w="127000">
            <a:solidFill>
              <a:srgbClr val="98480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877693" y="5097015"/>
            <a:ext cx="864096" cy="4368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-29350" y="4232920"/>
            <a:ext cx="6887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 smtClean="0">
                <a:latin typeface="Minion Pro SmBd" pitchFamily="18" charset="0"/>
                <a:ea typeface="Kozuka Gothic Pr6N B" pitchFamily="34" charset="-128"/>
              </a:rPr>
              <a:t>S</a:t>
            </a:r>
            <a:r>
              <a:rPr lang="en-US" altLang="zh-CN" sz="3600" b="1" dirty="0" smtClean="0">
                <a:latin typeface="Minion Pro SmBd" pitchFamily="18" charset="0"/>
                <a:ea typeface="Kozuka Gothic Pr6N B" pitchFamily="34" charset="-128"/>
              </a:rPr>
              <a:t>HIQUAN </a:t>
            </a:r>
            <a:r>
              <a:rPr lang="en-US" altLang="zh-CN" sz="4800" b="1" dirty="0" smtClean="0">
                <a:latin typeface="Minion Pro SmBd" pitchFamily="18" charset="0"/>
                <a:ea typeface="Kozuka Gothic Pr6N B" pitchFamily="34" charset="-128"/>
              </a:rPr>
              <a:t>N</a:t>
            </a:r>
            <a:r>
              <a:rPr lang="en-US" altLang="zh-CN" sz="3600" b="1" dirty="0" smtClean="0">
                <a:latin typeface="Minion Pro SmBd" pitchFamily="18" charset="0"/>
                <a:ea typeface="Kozuka Gothic Pr6N B" pitchFamily="34" charset="-128"/>
              </a:rPr>
              <a:t>EIGHBORHOOD</a:t>
            </a:r>
            <a:endParaRPr lang="zh-CN" altLang="en-US" sz="3600" b="1" dirty="0">
              <a:latin typeface="Minion Pro SmBd" pitchFamily="18" charset="0"/>
              <a:ea typeface="Kozuka Gothic Pr6N B" pitchFamily="34" charset="-128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71" r="30572"/>
          <a:stretch/>
        </p:blipFill>
        <p:spPr bwMode="auto">
          <a:xfrm>
            <a:off x="-19764" y="0"/>
            <a:ext cx="6871691" cy="994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34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桌面文件\桌面\XG8A172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788" y="3916025"/>
            <a:ext cx="3177184" cy="29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桌面文件\桌面\233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8474" y="3916025"/>
            <a:ext cx="2677251" cy="29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桌面文件\桌面\ergvr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787" y="7015058"/>
            <a:ext cx="2537377" cy="228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桌面文件\桌面\3ve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8393" y="7015058"/>
            <a:ext cx="3317331" cy="228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76788" y="6563641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01</a:t>
            </a:r>
            <a:endParaRPr lang="zh-CN" altLang="en-US" sz="1200" b="1" dirty="0"/>
          </a:p>
        </p:txBody>
      </p:sp>
      <p:sp>
        <p:nvSpPr>
          <p:cNvPr id="11" name="矩形 10"/>
          <p:cNvSpPr/>
          <p:nvPr/>
        </p:nvSpPr>
        <p:spPr>
          <a:xfrm>
            <a:off x="886399" y="6563641"/>
            <a:ext cx="2800773" cy="294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修车店铺将设备摆到人行道侵占空间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512903" y="615447"/>
            <a:ext cx="5771156" cy="308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一、试点社区概况</a:t>
            </a:r>
            <a:endParaRPr lang="en-US" altLang="zh-CN" sz="1200" b="1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）基地位置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556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位于岚皋路上和石泉路上。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）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基地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概况</a:t>
            </a:r>
            <a:endParaRPr lang="en-US" altLang="zh-CN" sz="1200" dirty="0" smtClean="0">
              <a:latin typeface="华文细黑" pitchFamily="2" charset="-122"/>
              <a:ea typeface="华文细黑" pitchFamily="2" charset="-122"/>
            </a:endParaRPr>
          </a:p>
          <a:p>
            <a:pPr indent="3564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该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街道去年曾在社区内部做过一系列儿童游乐场地的改造，本次微更新计划中关注的重点在街道上的修车摊铺的改造。</a:t>
            </a:r>
            <a:endParaRPr lang="en-US" altLang="zh-CN" sz="1200" dirty="0" smtClean="0">
              <a:latin typeface="华文细黑" pitchFamily="2" charset="-122"/>
              <a:ea typeface="华文细黑" pitchFamily="2" charset="-122"/>
            </a:endParaRPr>
          </a:p>
          <a:p>
            <a:pPr indent="3564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范围内的修车摊铺大概有六七家，包括有店面的修车铺和流动的修车摊。这两种摊铺都存在着侵占人行道空间、视觉上较为凌乱和不整洁等问题。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 smtClean="0">
                <a:latin typeface="华文细黑" pitchFamily="2" charset="-122"/>
                <a:ea typeface="华文细黑" pitchFamily="2" charset="-122"/>
              </a:rPr>
              <a:t>二</a:t>
            </a: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、居民需求</a:t>
            </a:r>
            <a:endParaRPr lang="en-US" altLang="zh-CN" sz="1200" b="1" dirty="0">
              <a:latin typeface="华文细黑" pitchFamily="2" charset="-122"/>
              <a:ea typeface="华文细黑" pitchFamily="2" charset="-122"/>
            </a:endParaRPr>
          </a:p>
          <a:p>
            <a:pPr indent="3556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希望能够在保留修车摊铺功能不变的同时，通过一些小设计合理安排摊铺位置、提升摊铺的视觉观赏性。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758474" y="6563641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02</a:t>
            </a:r>
            <a:endParaRPr lang="zh-CN" altLang="en-US" sz="1200" b="1" dirty="0"/>
          </a:p>
        </p:txBody>
      </p:sp>
      <p:sp>
        <p:nvSpPr>
          <p:cNvPr id="22" name="矩形 21"/>
          <p:cNvSpPr/>
          <p:nvPr/>
        </p:nvSpPr>
        <p:spPr>
          <a:xfrm>
            <a:off x="4168086" y="6563641"/>
            <a:ext cx="2267640" cy="294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流动修车</a:t>
            </a:r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摊侵占人行道空间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76787" y="9001919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03</a:t>
            </a:r>
            <a:endParaRPr lang="zh-CN" altLang="en-US" sz="1200" b="1" dirty="0"/>
          </a:p>
        </p:txBody>
      </p:sp>
      <p:sp>
        <p:nvSpPr>
          <p:cNvPr id="24" name="矩形 23"/>
          <p:cNvSpPr/>
          <p:nvPr/>
        </p:nvSpPr>
        <p:spPr>
          <a:xfrm>
            <a:off x="886399" y="9001919"/>
            <a:ext cx="2127765" cy="294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设备凌乱不整洁，影响美观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115870" y="9001919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04</a:t>
            </a:r>
            <a:endParaRPr lang="zh-CN" altLang="en-US" sz="1200" b="1" dirty="0"/>
          </a:p>
        </p:txBody>
      </p:sp>
      <p:sp>
        <p:nvSpPr>
          <p:cNvPr id="26" name="矩形 25"/>
          <p:cNvSpPr/>
          <p:nvPr/>
        </p:nvSpPr>
        <p:spPr>
          <a:xfrm>
            <a:off x="3525482" y="9001919"/>
            <a:ext cx="2910242" cy="294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影响通行</a:t>
            </a:r>
            <a:endParaRPr lang="zh-CN" altLang="en-US" sz="11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71" r="30572"/>
          <a:stretch/>
        </p:blipFill>
        <p:spPr bwMode="auto">
          <a:xfrm>
            <a:off x="0" y="0"/>
            <a:ext cx="6857999" cy="992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56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527662" y="6678612"/>
            <a:ext cx="448468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16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大西别墅</a:t>
            </a:r>
            <a:endParaRPr lang="zh-CN" altLang="en-US" sz="16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592126" y="7257256"/>
            <a:ext cx="5771156" cy="195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一</a:t>
            </a:r>
            <a:r>
              <a:rPr lang="zh-CN" altLang="en-US" sz="1200" b="1" dirty="0" smtClean="0">
                <a:latin typeface="华文细黑" pitchFamily="2" charset="-122"/>
                <a:ea typeface="华文细黑" pitchFamily="2" charset="-122"/>
              </a:rPr>
              <a:t>、试点社区概况</a:t>
            </a:r>
            <a:endParaRPr lang="en-US" altLang="zh-CN" sz="1200" b="1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）基地位置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240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大西别墅位于延安西路</a:t>
            </a:r>
            <a:r>
              <a:rPr lang="en-US" altLang="zh-CN" sz="1200" dirty="0" smtClean="0">
                <a:latin typeface="华文细黑" pitchFamily="2" charset="-122"/>
                <a:ea typeface="华文细黑" pitchFamily="2" charset="-122"/>
              </a:rPr>
              <a:t>1453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弄，南邻延安高架，用地面积</a:t>
            </a:r>
            <a:r>
              <a:rPr lang="en-US" altLang="zh-CN" sz="1200" dirty="0" smtClean="0">
                <a:latin typeface="华文细黑" pitchFamily="2" charset="-122"/>
                <a:ea typeface="华文细黑" pitchFamily="2" charset="-122"/>
              </a:rPr>
              <a:t>10615m2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）社区概况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240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en-US" altLang="zh-CN" sz="1200" dirty="0" smtClean="0">
                <a:latin typeface="华文细黑" pitchFamily="2" charset="-122"/>
                <a:ea typeface="华文细黑" pitchFamily="2" charset="-122"/>
              </a:rPr>
              <a:t>1924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年由英商地产公司建设</a:t>
            </a:r>
            <a:r>
              <a:rPr lang="en-US" altLang="zh-CN" sz="1200" dirty="0" smtClean="0">
                <a:latin typeface="华文细黑" pitchFamily="2" charset="-122"/>
                <a:ea typeface="华文细黑" pitchFamily="2" charset="-122"/>
              </a:rPr>
              <a:t>17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栋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砖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木结构英式三层花园住宅，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建筑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单体式样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各异、形式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简洁。现保留</a:t>
            </a:r>
            <a:r>
              <a:rPr lang="en-US" altLang="zh-CN" sz="1200" dirty="0" smtClean="0">
                <a:latin typeface="华文细黑" pitchFamily="2" charset="-122"/>
                <a:ea typeface="华文细黑" pitchFamily="2" charset="-122"/>
              </a:rPr>
              <a:t>12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栋，收入上海市第四批优秀历史建筑。小区住宅的南北向距离宽阔，平均间距超过</a:t>
            </a:r>
            <a:r>
              <a:rPr lang="en-US" altLang="zh-CN" sz="1200" dirty="0" smtClean="0">
                <a:latin typeface="华文细黑" pitchFamily="2" charset="-122"/>
                <a:ea typeface="华文细黑" pitchFamily="2" charset="-122"/>
              </a:rPr>
              <a:t>15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米，其间环植花木、浓荫迭翠。</a:t>
            </a:r>
            <a:endParaRPr lang="en-US" altLang="zh-CN" sz="1200" dirty="0" smtClean="0"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09340" y="773118"/>
            <a:ext cx="5999385" cy="3876083"/>
            <a:chOff x="-381000" y="356692"/>
            <a:chExt cx="9525000" cy="6153913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56692"/>
              <a:ext cx="9144000" cy="6153913"/>
            </a:xfrm>
            <a:prstGeom prst="rect">
              <a:avLst/>
            </a:prstGeom>
          </p:spPr>
        </p:pic>
        <p:grpSp>
          <p:nvGrpSpPr>
            <p:cNvPr id="42" name="组合 41"/>
            <p:cNvGrpSpPr/>
            <p:nvPr/>
          </p:nvGrpSpPr>
          <p:grpSpPr>
            <a:xfrm>
              <a:off x="-381000" y="787400"/>
              <a:ext cx="8915400" cy="5448300"/>
              <a:chOff x="-381000" y="749300"/>
              <a:chExt cx="8915400" cy="5448300"/>
            </a:xfrm>
          </p:grpSpPr>
          <p:sp>
            <p:nvSpPr>
              <p:cNvPr id="43" name="任意多边形 42"/>
              <p:cNvSpPr/>
              <p:nvPr/>
            </p:nvSpPr>
            <p:spPr>
              <a:xfrm>
                <a:off x="1308100" y="749300"/>
                <a:ext cx="3162300" cy="1574800"/>
              </a:xfrm>
              <a:custGeom>
                <a:avLst/>
                <a:gdLst>
                  <a:gd name="connsiteX0" fmla="*/ 3162300 w 3162300"/>
                  <a:gd name="connsiteY0" fmla="*/ 0 h 1574800"/>
                  <a:gd name="connsiteX1" fmla="*/ 889000 w 3162300"/>
                  <a:gd name="connsiteY1" fmla="*/ 0 h 1574800"/>
                  <a:gd name="connsiteX2" fmla="*/ 0 w 3162300"/>
                  <a:gd name="connsiteY2" fmla="*/ 1574800 h 15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2300" h="1574800">
                    <a:moveTo>
                      <a:pt x="3162300" y="0"/>
                    </a:moveTo>
                    <a:lnTo>
                      <a:pt x="889000" y="0"/>
                    </a:lnTo>
                    <a:lnTo>
                      <a:pt x="0" y="1574800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任意多边形 43"/>
              <p:cNvSpPr/>
              <p:nvPr/>
            </p:nvSpPr>
            <p:spPr>
              <a:xfrm>
                <a:off x="444500" y="2933700"/>
                <a:ext cx="520700" cy="914400"/>
              </a:xfrm>
              <a:custGeom>
                <a:avLst/>
                <a:gdLst>
                  <a:gd name="connsiteX0" fmla="*/ 520700 w 520700"/>
                  <a:gd name="connsiteY0" fmla="*/ 0 h 914400"/>
                  <a:gd name="connsiteX1" fmla="*/ 0 w 520700"/>
                  <a:gd name="connsiteY1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0700" h="914400">
                    <a:moveTo>
                      <a:pt x="520700" y="0"/>
                    </a:moveTo>
                    <a:lnTo>
                      <a:pt x="0" y="914400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>
                <a:off x="-381000" y="4699000"/>
                <a:ext cx="8915400" cy="1498600"/>
              </a:xfrm>
              <a:custGeom>
                <a:avLst/>
                <a:gdLst>
                  <a:gd name="connsiteX0" fmla="*/ 330200 w 8915400"/>
                  <a:gd name="connsiteY0" fmla="*/ 0 h 1498600"/>
                  <a:gd name="connsiteX1" fmla="*/ 0 w 8915400"/>
                  <a:gd name="connsiteY1" fmla="*/ 596900 h 1498600"/>
                  <a:gd name="connsiteX2" fmla="*/ 8915400 w 8915400"/>
                  <a:gd name="connsiteY2" fmla="*/ 1498600 h 1498600"/>
                  <a:gd name="connsiteX3" fmla="*/ 8572500 w 8915400"/>
                  <a:gd name="connsiteY3" fmla="*/ 520700 h 149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15400" h="1498600">
                    <a:moveTo>
                      <a:pt x="330200" y="0"/>
                    </a:moveTo>
                    <a:lnTo>
                      <a:pt x="0" y="596900"/>
                    </a:lnTo>
                    <a:lnTo>
                      <a:pt x="8915400" y="1498600"/>
                    </a:lnTo>
                    <a:lnTo>
                      <a:pt x="8572500" y="520700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任意多边形 45"/>
              <p:cNvSpPr/>
              <p:nvPr/>
            </p:nvSpPr>
            <p:spPr>
              <a:xfrm>
                <a:off x="7353300" y="3048000"/>
                <a:ext cx="406400" cy="1155700"/>
              </a:xfrm>
              <a:custGeom>
                <a:avLst/>
                <a:gdLst>
                  <a:gd name="connsiteX0" fmla="*/ 406400 w 406400"/>
                  <a:gd name="connsiteY0" fmla="*/ 1155700 h 1155700"/>
                  <a:gd name="connsiteX1" fmla="*/ 0 w 406400"/>
                  <a:gd name="connsiteY1" fmla="*/ 0 h 115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6400" h="1155700">
                    <a:moveTo>
                      <a:pt x="406400" y="115570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任意多边形 46"/>
              <p:cNvSpPr/>
              <p:nvPr/>
            </p:nvSpPr>
            <p:spPr>
              <a:xfrm>
                <a:off x="6959600" y="2006600"/>
                <a:ext cx="88900" cy="241300"/>
              </a:xfrm>
              <a:custGeom>
                <a:avLst/>
                <a:gdLst>
                  <a:gd name="connsiteX0" fmla="*/ 88900 w 88900"/>
                  <a:gd name="connsiteY0" fmla="*/ 241300 h 241300"/>
                  <a:gd name="connsiteX1" fmla="*/ 0 w 88900"/>
                  <a:gd name="connsiteY1" fmla="*/ 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900" h="241300">
                    <a:moveTo>
                      <a:pt x="88900" y="24130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>
                <a:off x="6604000" y="1066800"/>
                <a:ext cx="88900" cy="228600"/>
              </a:xfrm>
              <a:custGeom>
                <a:avLst/>
                <a:gdLst>
                  <a:gd name="connsiteX0" fmla="*/ 88900 w 88900"/>
                  <a:gd name="connsiteY0" fmla="*/ 228600 h 228600"/>
                  <a:gd name="connsiteX1" fmla="*/ 0 w 88900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900" h="228600">
                    <a:moveTo>
                      <a:pt x="88900" y="22860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任意多边形 48"/>
              <p:cNvSpPr/>
              <p:nvPr/>
            </p:nvSpPr>
            <p:spPr>
              <a:xfrm>
                <a:off x="5054600" y="749300"/>
                <a:ext cx="1016000" cy="0"/>
              </a:xfrm>
              <a:custGeom>
                <a:avLst/>
                <a:gdLst>
                  <a:gd name="connsiteX0" fmla="*/ 0 w 1016000"/>
                  <a:gd name="connsiteY0" fmla="*/ 0 h 0"/>
                  <a:gd name="connsiteX1" fmla="*/ 1016000 w 10160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6000">
                    <a:moveTo>
                      <a:pt x="0" y="0"/>
                    </a:moveTo>
                    <a:lnTo>
                      <a:pt x="1016000" y="0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43" r="30500"/>
          <a:stretch/>
        </p:blipFill>
        <p:spPr bwMode="auto">
          <a:xfrm>
            <a:off x="0" y="0"/>
            <a:ext cx="6858000" cy="992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" descr="I:\中心项目\行走上海\街道试点踏勘\IMG_096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930944" y="7331270"/>
            <a:ext cx="1910978" cy="283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I:\中心项目\行走上海\街道试点踏勘\IMG_094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15"/>
          <a:stretch/>
        </p:blipFill>
        <p:spPr bwMode="auto">
          <a:xfrm>
            <a:off x="549275" y="3740788"/>
            <a:ext cx="5759450" cy="197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 descr="I:\中心项目\行走上海\街道试点踏勘\IMG_095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546831" y="5731324"/>
            <a:ext cx="5752791" cy="200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I:\中心项目\行走上海\街道试点踏勘\IMG_0964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 rot="5400000">
            <a:off x="1015743" y="7328081"/>
            <a:ext cx="1910975" cy="284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3655993" y="821379"/>
            <a:ext cx="2551705" cy="2733603"/>
            <a:chOff x="6231209" y="390525"/>
            <a:chExt cx="2800927" cy="3000590"/>
          </a:xfrm>
        </p:grpSpPr>
        <p:grpSp>
          <p:nvGrpSpPr>
            <p:cNvPr id="15" name="组合 14"/>
            <p:cNvGrpSpPr/>
            <p:nvPr/>
          </p:nvGrpSpPr>
          <p:grpSpPr>
            <a:xfrm>
              <a:off x="6231209" y="390525"/>
              <a:ext cx="2790903" cy="2928006"/>
              <a:chOff x="3348421" y="476250"/>
              <a:chExt cx="5792404" cy="6076950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48421" y="476250"/>
                <a:ext cx="5792404" cy="607695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521076" y="819150"/>
                <a:ext cx="4673600" cy="4133850"/>
                <a:chOff x="3200400" y="819150"/>
                <a:chExt cx="4673600" cy="4133850"/>
              </a:xfrm>
              <a:solidFill>
                <a:srgbClr val="C00000">
                  <a:alpha val="50000"/>
                </a:srgbClr>
              </a:solidFill>
            </p:grpSpPr>
            <p:sp>
              <p:nvSpPr>
                <p:cNvPr id="36" name="任意多边形 35"/>
                <p:cNvSpPr/>
                <p:nvPr/>
              </p:nvSpPr>
              <p:spPr>
                <a:xfrm>
                  <a:off x="3200400" y="1403350"/>
                  <a:ext cx="666750" cy="673100"/>
                </a:xfrm>
                <a:custGeom>
                  <a:avLst/>
                  <a:gdLst>
                    <a:gd name="connsiteX0" fmla="*/ 0 w 666750"/>
                    <a:gd name="connsiteY0" fmla="*/ 12700 h 673100"/>
                    <a:gd name="connsiteX1" fmla="*/ 88900 w 666750"/>
                    <a:gd name="connsiteY1" fmla="*/ 0 h 673100"/>
                    <a:gd name="connsiteX2" fmla="*/ 146050 w 666750"/>
                    <a:gd name="connsiteY2" fmla="*/ 260350 h 673100"/>
                    <a:gd name="connsiteX3" fmla="*/ 596900 w 666750"/>
                    <a:gd name="connsiteY3" fmla="*/ 146050 h 673100"/>
                    <a:gd name="connsiteX4" fmla="*/ 666750 w 666750"/>
                    <a:gd name="connsiteY4" fmla="*/ 457200 h 673100"/>
                    <a:gd name="connsiteX5" fmla="*/ 463550 w 666750"/>
                    <a:gd name="connsiteY5" fmla="*/ 514350 h 673100"/>
                    <a:gd name="connsiteX6" fmla="*/ 488950 w 666750"/>
                    <a:gd name="connsiteY6" fmla="*/ 603250 h 673100"/>
                    <a:gd name="connsiteX7" fmla="*/ 158750 w 666750"/>
                    <a:gd name="connsiteY7" fmla="*/ 673100 h 673100"/>
                    <a:gd name="connsiteX8" fmla="*/ 95250 w 666750"/>
                    <a:gd name="connsiteY8" fmla="*/ 438150 h 673100"/>
                    <a:gd name="connsiteX9" fmla="*/ 69850 w 666750"/>
                    <a:gd name="connsiteY9" fmla="*/ 444500 h 673100"/>
                    <a:gd name="connsiteX10" fmla="*/ 44450 w 666750"/>
                    <a:gd name="connsiteY10" fmla="*/ 368300 h 673100"/>
                    <a:gd name="connsiteX11" fmla="*/ 76200 w 666750"/>
                    <a:gd name="connsiteY11" fmla="*/ 361950 h 673100"/>
                    <a:gd name="connsiteX12" fmla="*/ 0 w 666750"/>
                    <a:gd name="connsiteY12" fmla="*/ 12700 h 67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66750" h="673100">
                      <a:moveTo>
                        <a:pt x="0" y="12700"/>
                      </a:moveTo>
                      <a:lnTo>
                        <a:pt x="88900" y="0"/>
                      </a:lnTo>
                      <a:lnTo>
                        <a:pt x="146050" y="260350"/>
                      </a:lnTo>
                      <a:lnTo>
                        <a:pt x="596900" y="146050"/>
                      </a:lnTo>
                      <a:lnTo>
                        <a:pt x="666750" y="457200"/>
                      </a:lnTo>
                      <a:lnTo>
                        <a:pt x="463550" y="514350"/>
                      </a:lnTo>
                      <a:lnTo>
                        <a:pt x="488950" y="603250"/>
                      </a:lnTo>
                      <a:lnTo>
                        <a:pt x="158750" y="673100"/>
                      </a:lnTo>
                      <a:lnTo>
                        <a:pt x="95250" y="438150"/>
                      </a:lnTo>
                      <a:lnTo>
                        <a:pt x="69850" y="444500"/>
                      </a:lnTo>
                      <a:lnTo>
                        <a:pt x="44450" y="368300"/>
                      </a:lnTo>
                      <a:lnTo>
                        <a:pt x="76200" y="361950"/>
                      </a:lnTo>
                      <a:lnTo>
                        <a:pt x="0" y="127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37" name="任意多边形 36"/>
                <p:cNvSpPr/>
                <p:nvPr/>
              </p:nvSpPr>
              <p:spPr>
                <a:xfrm>
                  <a:off x="4083050" y="1123950"/>
                  <a:ext cx="590550" cy="755650"/>
                </a:xfrm>
                <a:custGeom>
                  <a:avLst/>
                  <a:gdLst>
                    <a:gd name="connsiteX0" fmla="*/ 374650 w 590550"/>
                    <a:gd name="connsiteY0" fmla="*/ 0 h 755650"/>
                    <a:gd name="connsiteX1" fmla="*/ 450850 w 590550"/>
                    <a:gd name="connsiteY1" fmla="*/ 0 h 755650"/>
                    <a:gd name="connsiteX2" fmla="*/ 520700 w 590550"/>
                    <a:gd name="connsiteY2" fmla="*/ 254000 h 755650"/>
                    <a:gd name="connsiteX3" fmla="*/ 533400 w 590550"/>
                    <a:gd name="connsiteY3" fmla="*/ 304800 h 755650"/>
                    <a:gd name="connsiteX4" fmla="*/ 558800 w 590550"/>
                    <a:gd name="connsiteY4" fmla="*/ 336550 h 755650"/>
                    <a:gd name="connsiteX5" fmla="*/ 571500 w 590550"/>
                    <a:gd name="connsiteY5" fmla="*/ 374650 h 755650"/>
                    <a:gd name="connsiteX6" fmla="*/ 552450 w 590550"/>
                    <a:gd name="connsiteY6" fmla="*/ 387350 h 755650"/>
                    <a:gd name="connsiteX7" fmla="*/ 590550 w 590550"/>
                    <a:gd name="connsiteY7" fmla="*/ 539750 h 755650"/>
                    <a:gd name="connsiteX8" fmla="*/ 304800 w 590550"/>
                    <a:gd name="connsiteY8" fmla="*/ 615950 h 755650"/>
                    <a:gd name="connsiteX9" fmla="*/ 336550 w 590550"/>
                    <a:gd name="connsiteY9" fmla="*/ 711200 h 755650"/>
                    <a:gd name="connsiteX10" fmla="*/ 95250 w 590550"/>
                    <a:gd name="connsiteY10" fmla="*/ 755650 h 755650"/>
                    <a:gd name="connsiteX11" fmla="*/ 57150 w 590550"/>
                    <a:gd name="connsiteY11" fmla="*/ 596900 h 755650"/>
                    <a:gd name="connsiteX12" fmla="*/ 19050 w 590550"/>
                    <a:gd name="connsiteY12" fmla="*/ 609600 h 755650"/>
                    <a:gd name="connsiteX13" fmla="*/ 6350 w 590550"/>
                    <a:gd name="connsiteY13" fmla="*/ 527050 h 755650"/>
                    <a:gd name="connsiteX14" fmla="*/ 44450 w 590550"/>
                    <a:gd name="connsiteY14" fmla="*/ 520700 h 755650"/>
                    <a:gd name="connsiteX15" fmla="*/ 0 w 590550"/>
                    <a:gd name="connsiteY15" fmla="*/ 361950 h 755650"/>
                    <a:gd name="connsiteX16" fmla="*/ 438150 w 590550"/>
                    <a:gd name="connsiteY16" fmla="*/ 247650 h 755650"/>
                    <a:gd name="connsiteX17" fmla="*/ 374650 w 590550"/>
                    <a:gd name="connsiteY17" fmla="*/ 0 h 755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90550" h="755650">
                      <a:moveTo>
                        <a:pt x="374650" y="0"/>
                      </a:moveTo>
                      <a:lnTo>
                        <a:pt x="450850" y="0"/>
                      </a:lnTo>
                      <a:lnTo>
                        <a:pt x="520700" y="254000"/>
                      </a:lnTo>
                      <a:lnTo>
                        <a:pt x="533400" y="304800"/>
                      </a:lnTo>
                      <a:lnTo>
                        <a:pt x="558800" y="336550"/>
                      </a:lnTo>
                      <a:lnTo>
                        <a:pt x="571500" y="374650"/>
                      </a:lnTo>
                      <a:lnTo>
                        <a:pt x="552450" y="387350"/>
                      </a:lnTo>
                      <a:lnTo>
                        <a:pt x="590550" y="539750"/>
                      </a:lnTo>
                      <a:lnTo>
                        <a:pt x="304800" y="615950"/>
                      </a:lnTo>
                      <a:lnTo>
                        <a:pt x="336550" y="711200"/>
                      </a:lnTo>
                      <a:lnTo>
                        <a:pt x="95250" y="755650"/>
                      </a:lnTo>
                      <a:lnTo>
                        <a:pt x="57150" y="596900"/>
                      </a:lnTo>
                      <a:lnTo>
                        <a:pt x="19050" y="609600"/>
                      </a:lnTo>
                      <a:lnTo>
                        <a:pt x="6350" y="527050"/>
                      </a:lnTo>
                      <a:lnTo>
                        <a:pt x="44450" y="520700"/>
                      </a:lnTo>
                      <a:lnTo>
                        <a:pt x="0" y="361950"/>
                      </a:lnTo>
                      <a:lnTo>
                        <a:pt x="438150" y="247650"/>
                      </a:lnTo>
                      <a:lnTo>
                        <a:pt x="37465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50" name="任意多边形 49"/>
                <p:cNvSpPr/>
                <p:nvPr/>
              </p:nvSpPr>
              <p:spPr>
                <a:xfrm>
                  <a:off x="4876800" y="1079500"/>
                  <a:ext cx="615950" cy="615950"/>
                </a:xfrm>
                <a:custGeom>
                  <a:avLst/>
                  <a:gdLst>
                    <a:gd name="connsiteX0" fmla="*/ 0 w 615950"/>
                    <a:gd name="connsiteY0" fmla="*/ 311150 h 615950"/>
                    <a:gd name="connsiteX1" fmla="*/ 444500 w 615950"/>
                    <a:gd name="connsiteY1" fmla="*/ 203200 h 615950"/>
                    <a:gd name="connsiteX2" fmla="*/ 400050 w 615950"/>
                    <a:gd name="connsiteY2" fmla="*/ 0 h 615950"/>
                    <a:gd name="connsiteX3" fmla="*/ 482600 w 615950"/>
                    <a:gd name="connsiteY3" fmla="*/ 0 h 615950"/>
                    <a:gd name="connsiteX4" fmla="*/ 539750 w 615950"/>
                    <a:gd name="connsiteY4" fmla="*/ 247650 h 615950"/>
                    <a:gd name="connsiteX5" fmla="*/ 577850 w 615950"/>
                    <a:gd name="connsiteY5" fmla="*/ 241300 h 615950"/>
                    <a:gd name="connsiteX6" fmla="*/ 596900 w 615950"/>
                    <a:gd name="connsiteY6" fmla="*/ 317500 h 615950"/>
                    <a:gd name="connsiteX7" fmla="*/ 571500 w 615950"/>
                    <a:gd name="connsiteY7" fmla="*/ 330200 h 615950"/>
                    <a:gd name="connsiteX8" fmla="*/ 615950 w 615950"/>
                    <a:gd name="connsiteY8" fmla="*/ 482600 h 615950"/>
                    <a:gd name="connsiteX9" fmla="*/ 88900 w 615950"/>
                    <a:gd name="connsiteY9" fmla="*/ 615950 h 615950"/>
                    <a:gd name="connsiteX10" fmla="*/ 76200 w 615950"/>
                    <a:gd name="connsiteY10" fmla="*/ 565150 h 615950"/>
                    <a:gd name="connsiteX11" fmla="*/ 50800 w 615950"/>
                    <a:gd name="connsiteY11" fmla="*/ 558800 h 615950"/>
                    <a:gd name="connsiteX12" fmla="*/ 6350 w 615950"/>
                    <a:gd name="connsiteY12" fmla="*/ 444500 h 615950"/>
                    <a:gd name="connsiteX13" fmla="*/ 44450 w 615950"/>
                    <a:gd name="connsiteY13" fmla="*/ 431800 h 615950"/>
                    <a:gd name="connsiteX14" fmla="*/ 0 w 615950"/>
                    <a:gd name="connsiteY14" fmla="*/ 311150 h 615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15950" h="615950">
                      <a:moveTo>
                        <a:pt x="0" y="311150"/>
                      </a:moveTo>
                      <a:lnTo>
                        <a:pt x="444500" y="203200"/>
                      </a:lnTo>
                      <a:lnTo>
                        <a:pt x="400050" y="0"/>
                      </a:lnTo>
                      <a:lnTo>
                        <a:pt x="482600" y="0"/>
                      </a:lnTo>
                      <a:lnTo>
                        <a:pt x="539750" y="247650"/>
                      </a:lnTo>
                      <a:lnTo>
                        <a:pt x="577850" y="241300"/>
                      </a:lnTo>
                      <a:lnTo>
                        <a:pt x="596900" y="317500"/>
                      </a:lnTo>
                      <a:lnTo>
                        <a:pt x="571500" y="330200"/>
                      </a:lnTo>
                      <a:lnTo>
                        <a:pt x="615950" y="482600"/>
                      </a:lnTo>
                      <a:lnTo>
                        <a:pt x="88900" y="615950"/>
                      </a:lnTo>
                      <a:lnTo>
                        <a:pt x="76200" y="565150"/>
                      </a:lnTo>
                      <a:lnTo>
                        <a:pt x="50800" y="558800"/>
                      </a:lnTo>
                      <a:lnTo>
                        <a:pt x="6350" y="444500"/>
                      </a:lnTo>
                      <a:lnTo>
                        <a:pt x="44450" y="431800"/>
                      </a:lnTo>
                      <a:lnTo>
                        <a:pt x="0" y="311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51" name="任意多边形 50"/>
                <p:cNvSpPr/>
                <p:nvPr/>
              </p:nvSpPr>
              <p:spPr>
                <a:xfrm>
                  <a:off x="3530600" y="2971800"/>
                  <a:ext cx="603250" cy="666750"/>
                </a:xfrm>
                <a:custGeom>
                  <a:avLst/>
                  <a:gdLst>
                    <a:gd name="connsiteX0" fmla="*/ 190500 w 603250"/>
                    <a:gd name="connsiteY0" fmla="*/ 76200 h 666750"/>
                    <a:gd name="connsiteX1" fmla="*/ 457200 w 603250"/>
                    <a:gd name="connsiteY1" fmla="*/ 0 h 666750"/>
                    <a:gd name="connsiteX2" fmla="*/ 488950 w 603250"/>
                    <a:gd name="connsiteY2" fmla="*/ 146050 h 666750"/>
                    <a:gd name="connsiteX3" fmla="*/ 514350 w 603250"/>
                    <a:gd name="connsiteY3" fmla="*/ 139700 h 666750"/>
                    <a:gd name="connsiteX4" fmla="*/ 558800 w 603250"/>
                    <a:gd name="connsiteY4" fmla="*/ 317500 h 666750"/>
                    <a:gd name="connsiteX5" fmla="*/ 584200 w 603250"/>
                    <a:gd name="connsiteY5" fmla="*/ 323850 h 666750"/>
                    <a:gd name="connsiteX6" fmla="*/ 596900 w 603250"/>
                    <a:gd name="connsiteY6" fmla="*/ 368300 h 666750"/>
                    <a:gd name="connsiteX7" fmla="*/ 577850 w 603250"/>
                    <a:gd name="connsiteY7" fmla="*/ 381000 h 666750"/>
                    <a:gd name="connsiteX8" fmla="*/ 603250 w 603250"/>
                    <a:gd name="connsiteY8" fmla="*/ 469900 h 666750"/>
                    <a:gd name="connsiteX9" fmla="*/ 387350 w 603250"/>
                    <a:gd name="connsiteY9" fmla="*/ 514350 h 666750"/>
                    <a:gd name="connsiteX10" fmla="*/ 412750 w 603250"/>
                    <a:gd name="connsiteY10" fmla="*/ 590550 h 666750"/>
                    <a:gd name="connsiteX11" fmla="*/ 95250 w 603250"/>
                    <a:gd name="connsiteY11" fmla="*/ 666750 h 666750"/>
                    <a:gd name="connsiteX12" fmla="*/ 44450 w 603250"/>
                    <a:gd name="connsiteY12" fmla="*/ 450850 h 666750"/>
                    <a:gd name="connsiteX13" fmla="*/ 19050 w 603250"/>
                    <a:gd name="connsiteY13" fmla="*/ 438150 h 666750"/>
                    <a:gd name="connsiteX14" fmla="*/ 0 w 603250"/>
                    <a:gd name="connsiteY14" fmla="*/ 387350 h 666750"/>
                    <a:gd name="connsiteX15" fmla="*/ 19050 w 603250"/>
                    <a:gd name="connsiteY15" fmla="*/ 361950 h 666750"/>
                    <a:gd name="connsiteX16" fmla="*/ 0 w 603250"/>
                    <a:gd name="connsiteY16" fmla="*/ 266700 h 666750"/>
                    <a:gd name="connsiteX17" fmla="*/ 234950 w 603250"/>
                    <a:gd name="connsiteY17" fmla="*/ 209550 h 666750"/>
                    <a:gd name="connsiteX18" fmla="*/ 190500 w 603250"/>
                    <a:gd name="connsiteY18" fmla="*/ 76200 h 666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03250" h="666750">
                      <a:moveTo>
                        <a:pt x="190500" y="76200"/>
                      </a:moveTo>
                      <a:lnTo>
                        <a:pt x="457200" y="0"/>
                      </a:lnTo>
                      <a:lnTo>
                        <a:pt x="488950" y="146050"/>
                      </a:lnTo>
                      <a:lnTo>
                        <a:pt x="514350" y="139700"/>
                      </a:lnTo>
                      <a:lnTo>
                        <a:pt x="558800" y="317500"/>
                      </a:lnTo>
                      <a:lnTo>
                        <a:pt x="584200" y="323850"/>
                      </a:lnTo>
                      <a:lnTo>
                        <a:pt x="596900" y="368300"/>
                      </a:lnTo>
                      <a:lnTo>
                        <a:pt x="577850" y="381000"/>
                      </a:lnTo>
                      <a:lnTo>
                        <a:pt x="603250" y="469900"/>
                      </a:lnTo>
                      <a:lnTo>
                        <a:pt x="387350" y="514350"/>
                      </a:lnTo>
                      <a:lnTo>
                        <a:pt x="412750" y="590550"/>
                      </a:lnTo>
                      <a:lnTo>
                        <a:pt x="95250" y="666750"/>
                      </a:lnTo>
                      <a:lnTo>
                        <a:pt x="44450" y="450850"/>
                      </a:lnTo>
                      <a:lnTo>
                        <a:pt x="19050" y="438150"/>
                      </a:lnTo>
                      <a:lnTo>
                        <a:pt x="0" y="387350"/>
                      </a:lnTo>
                      <a:lnTo>
                        <a:pt x="19050" y="361950"/>
                      </a:lnTo>
                      <a:lnTo>
                        <a:pt x="0" y="266700"/>
                      </a:lnTo>
                      <a:lnTo>
                        <a:pt x="234950" y="209550"/>
                      </a:lnTo>
                      <a:lnTo>
                        <a:pt x="190500" y="762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52" name="任意多边形 51"/>
                <p:cNvSpPr/>
                <p:nvPr/>
              </p:nvSpPr>
              <p:spPr>
                <a:xfrm>
                  <a:off x="4927600" y="2933700"/>
                  <a:ext cx="609600" cy="647700"/>
                </a:xfrm>
                <a:custGeom>
                  <a:avLst/>
                  <a:gdLst>
                    <a:gd name="connsiteX0" fmla="*/ 0 w 609600"/>
                    <a:gd name="connsiteY0" fmla="*/ 76200 h 647700"/>
                    <a:gd name="connsiteX1" fmla="*/ 247650 w 609600"/>
                    <a:gd name="connsiteY1" fmla="*/ 0 h 647700"/>
                    <a:gd name="connsiteX2" fmla="*/ 298450 w 609600"/>
                    <a:gd name="connsiteY2" fmla="*/ 133350 h 647700"/>
                    <a:gd name="connsiteX3" fmla="*/ 533400 w 609600"/>
                    <a:gd name="connsiteY3" fmla="*/ 76200 h 647700"/>
                    <a:gd name="connsiteX4" fmla="*/ 609600 w 609600"/>
                    <a:gd name="connsiteY4" fmla="*/ 381000 h 647700"/>
                    <a:gd name="connsiteX5" fmla="*/ 355600 w 609600"/>
                    <a:gd name="connsiteY5" fmla="*/ 450850 h 647700"/>
                    <a:gd name="connsiteX6" fmla="*/ 393700 w 609600"/>
                    <a:gd name="connsiteY6" fmla="*/ 558800 h 647700"/>
                    <a:gd name="connsiteX7" fmla="*/ 127000 w 609600"/>
                    <a:gd name="connsiteY7" fmla="*/ 647700 h 647700"/>
                    <a:gd name="connsiteX8" fmla="*/ 6350 w 609600"/>
                    <a:gd name="connsiteY8" fmla="*/ 228600 h 647700"/>
                    <a:gd name="connsiteX9" fmla="*/ 31750 w 609600"/>
                    <a:gd name="connsiteY9" fmla="*/ 209550 h 647700"/>
                    <a:gd name="connsiteX10" fmla="*/ 0 w 609600"/>
                    <a:gd name="connsiteY10" fmla="*/ 76200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09600" h="647700">
                      <a:moveTo>
                        <a:pt x="0" y="76200"/>
                      </a:moveTo>
                      <a:lnTo>
                        <a:pt x="247650" y="0"/>
                      </a:lnTo>
                      <a:lnTo>
                        <a:pt x="298450" y="133350"/>
                      </a:lnTo>
                      <a:lnTo>
                        <a:pt x="533400" y="76200"/>
                      </a:lnTo>
                      <a:lnTo>
                        <a:pt x="609600" y="381000"/>
                      </a:lnTo>
                      <a:lnTo>
                        <a:pt x="355600" y="450850"/>
                      </a:lnTo>
                      <a:lnTo>
                        <a:pt x="393700" y="558800"/>
                      </a:lnTo>
                      <a:lnTo>
                        <a:pt x="127000" y="647700"/>
                      </a:lnTo>
                      <a:lnTo>
                        <a:pt x="6350" y="228600"/>
                      </a:lnTo>
                      <a:lnTo>
                        <a:pt x="31750" y="209550"/>
                      </a:lnTo>
                      <a:lnTo>
                        <a:pt x="0" y="762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53" name="任意多边形 52"/>
                <p:cNvSpPr/>
                <p:nvPr/>
              </p:nvSpPr>
              <p:spPr>
                <a:xfrm>
                  <a:off x="5638800" y="2686050"/>
                  <a:ext cx="647700" cy="685800"/>
                </a:xfrm>
                <a:custGeom>
                  <a:avLst/>
                  <a:gdLst>
                    <a:gd name="connsiteX0" fmla="*/ 101600 w 647700"/>
                    <a:gd name="connsiteY0" fmla="*/ 101600 h 685800"/>
                    <a:gd name="connsiteX1" fmla="*/ 438150 w 647700"/>
                    <a:gd name="connsiteY1" fmla="*/ 0 h 685800"/>
                    <a:gd name="connsiteX2" fmla="*/ 469900 w 647700"/>
                    <a:gd name="connsiteY2" fmla="*/ 146050 h 685800"/>
                    <a:gd name="connsiteX3" fmla="*/ 514350 w 647700"/>
                    <a:gd name="connsiteY3" fmla="*/ 127000 h 685800"/>
                    <a:gd name="connsiteX4" fmla="*/ 546100 w 647700"/>
                    <a:gd name="connsiteY4" fmla="*/ 292100 h 685800"/>
                    <a:gd name="connsiteX5" fmla="*/ 577850 w 647700"/>
                    <a:gd name="connsiteY5" fmla="*/ 298450 h 685800"/>
                    <a:gd name="connsiteX6" fmla="*/ 603250 w 647700"/>
                    <a:gd name="connsiteY6" fmla="*/ 355600 h 685800"/>
                    <a:gd name="connsiteX7" fmla="*/ 571500 w 647700"/>
                    <a:gd name="connsiteY7" fmla="*/ 374650 h 685800"/>
                    <a:gd name="connsiteX8" fmla="*/ 647700 w 647700"/>
                    <a:gd name="connsiteY8" fmla="*/ 622300 h 685800"/>
                    <a:gd name="connsiteX9" fmla="*/ 431800 w 647700"/>
                    <a:gd name="connsiteY9" fmla="*/ 685800 h 685800"/>
                    <a:gd name="connsiteX10" fmla="*/ 400050 w 647700"/>
                    <a:gd name="connsiteY10" fmla="*/ 577850 h 685800"/>
                    <a:gd name="connsiteX11" fmla="*/ 107950 w 647700"/>
                    <a:gd name="connsiteY11" fmla="*/ 660400 h 685800"/>
                    <a:gd name="connsiteX12" fmla="*/ 0 w 647700"/>
                    <a:gd name="connsiteY12" fmla="*/ 285750 h 685800"/>
                    <a:gd name="connsiteX13" fmla="*/ 146050 w 647700"/>
                    <a:gd name="connsiteY13" fmla="*/ 234950 h 685800"/>
                    <a:gd name="connsiteX14" fmla="*/ 101600 w 647700"/>
                    <a:gd name="connsiteY14" fmla="*/ 10160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47700" h="685800">
                      <a:moveTo>
                        <a:pt x="101600" y="101600"/>
                      </a:moveTo>
                      <a:lnTo>
                        <a:pt x="438150" y="0"/>
                      </a:lnTo>
                      <a:lnTo>
                        <a:pt x="469900" y="146050"/>
                      </a:lnTo>
                      <a:lnTo>
                        <a:pt x="514350" y="127000"/>
                      </a:lnTo>
                      <a:lnTo>
                        <a:pt x="546100" y="292100"/>
                      </a:lnTo>
                      <a:lnTo>
                        <a:pt x="577850" y="298450"/>
                      </a:lnTo>
                      <a:lnTo>
                        <a:pt x="603250" y="355600"/>
                      </a:lnTo>
                      <a:lnTo>
                        <a:pt x="571500" y="374650"/>
                      </a:lnTo>
                      <a:lnTo>
                        <a:pt x="647700" y="622300"/>
                      </a:lnTo>
                      <a:lnTo>
                        <a:pt x="431800" y="685800"/>
                      </a:lnTo>
                      <a:lnTo>
                        <a:pt x="400050" y="577850"/>
                      </a:lnTo>
                      <a:lnTo>
                        <a:pt x="107950" y="660400"/>
                      </a:lnTo>
                      <a:lnTo>
                        <a:pt x="0" y="285750"/>
                      </a:lnTo>
                      <a:lnTo>
                        <a:pt x="146050" y="234950"/>
                      </a:lnTo>
                      <a:lnTo>
                        <a:pt x="101600" y="1016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54" name="任意多边形 53"/>
                <p:cNvSpPr/>
                <p:nvPr/>
              </p:nvSpPr>
              <p:spPr>
                <a:xfrm>
                  <a:off x="3956050" y="4254500"/>
                  <a:ext cx="647700" cy="603250"/>
                </a:xfrm>
                <a:custGeom>
                  <a:avLst/>
                  <a:gdLst>
                    <a:gd name="connsiteX0" fmla="*/ 203200 w 647700"/>
                    <a:gd name="connsiteY0" fmla="*/ 63500 h 603250"/>
                    <a:gd name="connsiteX1" fmla="*/ 469900 w 647700"/>
                    <a:gd name="connsiteY1" fmla="*/ 0 h 603250"/>
                    <a:gd name="connsiteX2" fmla="*/ 501650 w 647700"/>
                    <a:gd name="connsiteY2" fmla="*/ 127000 h 603250"/>
                    <a:gd name="connsiteX3" fmla="*/ 539750 w 647700"/>
                    <a:gd name="connsiteY3" fmla="*/ 114300 h 603250"/>
                    <a:gd name="connsiteX4" fmla="*/ 571500 w 647700"/>
                    <a:gd name="connsiteY4" fmla="*/ 285750 h 603250"/>
                    <a:gd name="connsiteX5" fmla="*/ 590550 w 647700"/>
                    <a:gd name="connsiteY5" fmla="*/ 266700 h 603250"/>
                    <a:gd name="connsiteX6" fmla="*/ 615950 w 647700"/>
                    <a:gd name="connsiteY6" fmla="*/ 368300 h 603250"/>
                    <a:gd name="connsiteX7" fmla="*/ 590550 w 647700"/>
                    <a:gd name="connsiteY7" fmla="*/ 374650 h 603250"/>
                    <a:gd name="connsiteX8" fmla="*/ 647700 w 647700"/>
                    <a:gd name="connsiteY8" fmla="*/ 558800 h 603250"/>
                    <a:gd name="connsiteX9" fmla="*/ 419100 w 647700"/>
                    <a:gd name="connsiteY9" fmla="*/ 603250 h 603250"/>
                    <a:gd name="connsiteX10" fmla="*/ 406400 w 647700"/>
                    <a:gd name="connsiteY10" fmla="*/ 495300 h 603250"/>
                    <a:gd name="connsiteX11" fmla="*/ 82550 w 647700"/>
                    <a:gd name="connsiteY11" fmla="*/ 571500 h 603250"/>
                    <a:gd name="connsiteX12" fmla="*/ 57150 w 647700"/>
                    <a:gd name="connsiteY12" fmla="*/ 400050 h 603250"/>
                    <a:gd name="connsiteX13" fmla="*/ 19050 w 647700"/>
                    <a:gd name="connsiteY13" fmla="*/ 412750 h 603250"/>
                    <a:gd name="connsiteX14" fmla="*/ 0 w 647700"/>
                    <a:gd name="connsiteY14" fmla="*/ 349250 h 603250"/>
                    <a:gd name="connsiteX15" fmla="*/ 50800 w 647700"/>
                    <a:gd name="connsiteY15" fmla="*/ 349250 h 603250"/>
                    <a:gd name="connsiteX16" fmla="*/ 19050 w 647700"/>
                    <a:gd name="connsiteY16" fmla="*/ 241300 h 603250"/>
                    <a:gd name="connsiteX17" fmla="*/ 234950 w 647700"/>
                    <a:gd name="connsiteY17" fmla="*/ 190500 h 603250"/>
                    <a:gd name="connsiteX18" fmla="*/ 203200 w 647700"/>
                    <a:gd name="connsiteY18" fmla="*/ 6350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47700" h="603250">
                      <a:moveTo>
                        <a:pt x="203200" y="63500"/>
                      </a:moveTo>
                      <a:lnTo>
                        <a:pt x="469900" y="0"/>
                      </a:lnTo>
                      <a:lnTo>
                        <a:pt x="501650" y="127000"/>
                      </a:lnTo>
                      <a:lnTo>
                        <a:pt x="539750" y="114300"/>
                      </a:lnTo>
                      <a:lnTo>
                        <a:pt x="571500" y="285750"/>
                      </a:lnTo>
                      <a:lnTo>
                        <a:pt x="590550" y="266700"/>
                      </a:lnTo>
                      <a:lnTo>
                        <a:pt x="615950" y="368300"/>
                      </a:lnTo>
                      <a:lnTo>
                        <a:pt x="590550" y="374650"/>
                      </a:lnTo>
                      <a:lnTo>
                        <a:pt x="647700" y="558800"/>
                      </a:lnTo>
                      <a:lnTo>
                        <a:pt x="419100" y="603250"/>
                      </a:lnTo>
                      <a:lnTo>
                        <a:pt x="406400" y="495300"/>
                      </a:lnTo>
                      <a:lnTo>
                        <a:pt x="82550" y="571500"/>
                      </a:lnTo>
                      <a:lnTo>
                        <a:pt x="57150" y="400050"/>
                      </a:lnTo>
                      <a:lnTo>
                        <a:pt x="19050" y="412750"/>
                      </a:lnTo>
                      <a:lnTo>
                        <a:pt x="0" y="349250"/>
                      </a:lnTo>
                      <a:lnTo>
                        <a:pt x="50800" y="349250"/>
                      </a:lnTo>
                      <a:lnTo>
                        <a:pt x="19050" y="241300"/>
                      </a:lnTo>
                      <a:lnTo>
                        <a:pt x="234950" y="190500"/>
                      </a:lnTo>
                      <a:lnTo>
                        <a:pt x="203200" y="635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55" name="任意多边形 54"/>
                <p:cNvSpPr/>
                <p:nvPr/>
              </p:nvSpPr>
              <p:spPr>
                <a:xfrm>
                  <a:off x="5060950" y="4076700"/>
                  <a:ext cx="901700" cy="876300"/>
                </a:xfrm>
                <a:custGeom>
                  <a:avLst/>
                  <a:gdLst>
                    <a:gd name="connsiteX0" fmla="*/ 0 w 901700"/>
                    <a:gd name="connsiteY0" fmla="*/ 215900 h 876300"/>
                    <a:gd name="connsiteX1" fmla="*/ 254000 w 901700"/>
                    <a:gd name="connsiteY1" fmla="*/ 139700 h 876300"/>
                    <a:gd name="connsiteX2" fmla="*/ 330200 w 901700"/>
                    <a:gd name="connsiteY2" fmla="*/ 387350 h 876300"/>
                    <a:gd name="connsiteX3" fmla="*/ 361950 w 901700"/>
                    <a:gd name="connsiteY3" fmla="*/ 368300 h 876300"/>
                    <a:gd name="connsiteX4" fmla="*/ 336550 w 901700"/>
                    <a:gd name="connsiteY4" fmla="*/ 285750 h 876300"/>
                    <a:gd name="connsiteX5" fmla="*/ 457200 w 901700"/>
                    <a:gd name="connsiteY5" fmla="*/ 254000 h 876300"/>
                    <a:gd name="connsiteX6" fmla="*/ 419100 w 901700"/>
                    <a:gd name="connsiteY6" fmla="*/ 107950 h 876300"/>
                    <a:gd name="connsiteX7" fmla="*/ 812800 w 901700"/>
                    <a:gd name="connsiteY7" fmla="*/ 0 h 876300"/>
                    <a:gd name="connsiteX8" fmla="*/ 901700 w 901700"/>
                    <a:gd name="connsiteY8" fmla="*/ 304800 h 876300"/>
                    <a:gd name="connsiteX9" fmla="*/ 723900 w 901700"/>
                    <a:gd name="connsiteY9" fmla="*/ 355600 h 876300"/>
                    <a:gd name="connsiteX10" fmla="*/ 711200 w 901700"/>
                    <a:gd name="connsiteY10" fmla="*/ 298450 h 876300"/>
                    <a:gd name="connsiteX11" fmla="*/ 558800 w 901700"/>
                    <a:gd name="connsiteY11" fmla="*/ 336550 h 876300"/>
                    <a:gd name="connsiteX12" fmla="*/ 577850 w 901700"/>
                    <a:gd name="connsiteY12" fmla="*/ 412750 h 876300"/>
                    <a:gd name="connsiteX13" fmla="*/ 615950 w 901700"/>
                    <a:gd name="connsiteY13" fmla="*/ 406400 h 876300"/>
                    <a:gd name="connsiteX14" fmla="*/ 635000 w 901700"/>
                    <a:gd name="connsiteY14" fmla="*/ 457200 h 876300"/>
                    <a:gd name="connsiteX15" fmla="*/ 603250 w 901700"/>
                    <a:gd name="connsiteY15" fmla="*/ 476250 h 876300"/>
                    <a:gd name="connsiteX16" fmla="*/ 635000 w 901700"/>
                    <a:gd name="connsiteY16" fmla="*/ 635000 h 876300"/>
                    <a:gd name="connsiteX17" fmla="*/ 342900 w 901700"/>
                    <a:gd name="connsiteY17" fmla="*/ 717550 h 876300"/>
                    <a:gd name="connsiteX18" fmla="*/ 355600 w 901700"/>
                    <a:gd name="connsiteY18" fmla="*/ 806450 h 876300"/>
                    <a:gd name="connsiteX19" fmla="*/ 146050 w 901700"/>
                    <a:gd name="connsiteY19" fmla="*/ 876300 h 876300"/>
                    <a:gd name="connsiteX20" fmla="*/ 114300 w 901700"/>
                    <a:gd name="connsiteY20" fmla="*/ 717550 h 876300"/>
                    <a:gd name="connsiteX21" fmla="*/ 82550 w 901700"/>
                    <a:gd name="connsiteY21" fmla="*/ 711200 h 876300"/>
                    <a:gd name="connsiteX22" fmla="*/ 63500 w 901700"/>
                    <a:gd name="connsiteY22" fmla="*/ 628650 h 876300"/>
                    <a:gd name="connsiteX23" fmla="*/ 95250 w 901700"/>
                    <a:gd name="connsiteY23" fmla="*/ 609600 h 876300"/>
                    <a:gd name="connsiteX24" fmla="*/ 88900 w 901700"/>
                    <a:gd name="connsiteY24" fmla="*/ 558800 h 876300"/>
                    <a:gd name="connsiteX25" fmla="*/ 57150 w 901700"/>
                    <a:gd name="connsiteY25" fmla="*/ 565150 h 876300"/>
                    <a:gd name="connsiteX26" fmla="*/ 31750 w 901700"/>
                    <a:gd name="connsiteY26" fmla="*/ 476250 h 876300"/>
                    <a:gd name="connsiteX27" fmla="*/ 69850 w 901700"/>
                    <a:gd name="connsiteY27" fmla="*/ 457200 h 876300"/>
                    <a:gd name="connsiteX28" fmla="*/ 0 w 901700"/>
                    <a:gd name="connsiteY28" fmla="*/ 215900 h 87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01700" h="876300">
                      <a:moveTo>
                        <a:pt x="0" y="215900"/>
                      </a:moveTo>
                      <a:lnTo>
                        <a:pt x="254000" y="139700"/>
                      </a:lnTo>
                      <a:lnTo>
                        <a:pt x="330200" y="387350"/>
                      </a:lnTo>
                      <a:lnTo>
                        <a:pt x="361950" y="368300"/>
                      </a:lnTo>
                      <a:lnTo>
                        <a:pt x="336550" y="285750"/>
                      </a:lnTo>
                      <a:lnTo>
                        <a:pt x="457200" y="254000"/>
                      </a:lnTo>
                      <a:lnTo>
                        <a:pt x="419100" y="107950"/>
                      </a:lnTo>
                      <a:lnTo>
                        <a:pt x="812800" y="0"/>
                      </a:lnTo>
                      <a:lnTo>
                        <a:pt x="901700" y="304800"/>
                      </a:lnTo>
                      <a:lnTo>
                        <a:pt x="723900" y="355600"/>
                      </a:lnTo>
                      <a:lnTo>
                        <a:pt x="711200" y="298450"/>
                      </a:lnTo>
                      <a:lnTo>
                        <a:pt x="558800" y="336550"/>
                      </a:lnTo>
                      <a:lnTo>
                        <a:pt x="577850" y="412750"/>
                      </a:lnTo>
                      <a:lnTo>
                        <a:pt x="615950" y="406400"/>
                      </a:lnTo>
                      <a:lnTo>
                        <a:pt x="635000" y="457200"/>
                      </a:lnTo>
                      <a:lnTo>
                        <a:pt x="603250" y="476250"/>
                      </a:lnTo>
                      <a:lnTo>
                        <a:pt x="635000" y="635000"/>
                      </a:lnTo>
                      <a:lnTo>
                        <a:pt x="342900" y="717550"/>
                      </a:lnTo>
                      <a:lnTo>
                        <a:pt x="355600" y="806450"/>
                      </a:lnTo>
                      <a:lnTo>
                        <a:pt x="146050" y="876300"/>
                      </a:lnTo>
                      <a:lnTo>
                        <a:pt x="114300" y="717550"/>
                      </a:lnTo>
                      <a:lnTo>
                        <a:pt x="82550" y="711200"/>
                      </a:lnTo>
                      <a:lnTo>
                        <a:pt x="63500" y="628650"/>
                      </a:lnTo>
                      <a:lnTo>
                        <a:pt x="95250" y="609600"/>
                      </a:lnTo>
                      <a:lnTo>
                        <a:pt x="88900" y="558800"/>
                      </a:lnTo>
                      <a:lnTo>
                        <a:pt x="57150" y="565150"/>
                      </a:lnTo>
                      <a:lnTo>
                        <a:pt x="31750" y="476250"/>
                      </a:lnTo>
                      <a:lnTo>
                        <a:pt x="69850" y="457200"/>
                      </a:lnTo>
                      <a:lnTo>
                        <a:pt x="0" y="2159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56" name="任意多边形 55"/>
                <p:cNvSpPr/>
                <p:nvPr/>
              </p:nvSpPr>
              <p:spPr>
                <a:xfrm>
                  <a:off x="6229350" y="3956050"/>
                  <a:ext cx="641350" cy="666750"/>
                </a:xfrm>
                <a:custGeom>
                  <a:avLst/>
                  <a:gdLst>
                    <a:gd name="connsiteX0" fmla="*/ 0 w 641350"/>
                    <a:gd name="connsiteY0" fmla="*/ 273050 h 666750"/>
                    <a:gd name="connsiteX1" fmla="*/ 222250 w 641350"/>
                    <a:gd name="connsiteY1" fmla="*/ 209550 h 666750"/>
                    <a:gd name="connsiteX2" fmla="*/ 177800 w 641350"/>
                    <a:gd name="connsiteY2" fmla="*/ 76200 h 666750"/>
                    <a:gd name="connsiteX3" fmla="*/ 444500 w 641350"/>
                    <a:gd name="connsiteY3" fmla="*/ 0 h 666750"/>
                    <a:gd name="connsiteX4" fmla="*/ 476250 w 641350"/>
                    <a:gd name="connsiteY4" fmla="*/ 146050 h 666750"/>
                    <a:gd name="connsiteX5" fmla="*/ 539750 w 641350"/>
                    <a:gd name="connsiteY5" fmla="*/ 127000 h 666750"/>
                    <a:gd name="connsiteX6" fmla="*/ 571500 w 641350"/>
                    <a:gd name="connsiteY6" fmla="*/ 234950 h 666750"/>
                    <a:gd name="connsiteX7" fmla="*/ 546100 w 641350"/>
                    <a:gd name="connsiteY7" fmla="*/ 285750 h 666750"/>
                    <a:gd name="connsiteX8" fmla="*/ 590550 w 641350"/>
                    <a:gd name="connsiteY8" fmla="*/ 311150 h 666750"/>
                    <a:gd name="connsiteX9" fmla="*/ 609600 w 641350"/>
                    <a:gd name="connsiteY9" fmla="*/ 349250 h 666750"/>
                    <a:gd name="connsiteX10" fmla="*/ 577850 w 641350"/>
                    <a:gd name="connsiteY10" fmla="*/ 374650 h 666750"/>
                    <a:gd name="connsiteX11" fmla="*/ 641350 w 641350"/>
                    <a:gd name="connsiteY11" fmla="*/ 565150 h 666750"/>
                    <a:gd name="connsiteX12" fmla="*/ 241300 w 641350"/>
                    <a:gd name="connsiteY12" fmla="*/ 666750 h 666750"/>
                    <a:gd name="connsiteX13" fmla="*/ 215900 w 641350"/>
                    <a:gd name="connsiteY13" fmla="*/ 539750 h 666750"/>
                    <a:gd name="connsiteX14" fmla="*/ 82550 w 641350"/>
                    <a:gd name="connsiteY14" fmla="*/ 577850 h 666750"/>
                    <a:gd name="connsiteX15" fmla="*/ 50800 w 641350"/>
                    <a:gd name="connsiteY15" fmla="*/ 431800 h 666750"/>
                    <a:gd name="connsiteX16" fmla="*/ 25400 w 641350"/>
                    <a:gd name="connsiteY16" fmla="*/ 419100 h 666750"/>
                    <a:gd name="connsiteX17" fmla="*/ 6350 w 641350"/>
                    <a:gd name="connsiteY17" fmla="*/ 361950 h 666750"/>
                    <a:gd name="connsiteX18" fmla="*/ 25400 w 641350"/>
                    <a:gd name="connsiteY18" fmla="*/ 336550 h 666750"/>
                    <a:gd name="connsiteX19" fmla="*/ 0 w 641350"/>
                    <a:gd name="connsiteY19" fmla="*/ 273050 h 666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41350" h="666750">
                      <a:moveTo>
                        <a:pt x="0" y="273050"/>
                      </a:moveTo>
                      <a:lnTo>
                        <a:pt x="222250" y="209550"/>
                      </a:lnTo>
                      <a:lnTo>
                        <a:pt x="177800" y="76200"/>
                      </a:lnTo>
                      <a:lnTo>
                        <a:pt x="444500" y="0"/>
                      </a:lnTo>
                      <a:lnTo>
                        <a:pt x="476250" y="146050"/>
                      </a:lnTo>
                      <a:lnTo>
                        <a:pt x="539750" y="127000"/>
                      </a:lnTo>
                      <a:lnTo>
                        <a:pt x="571500" y="234950"/>
                      </a:lnTo>
                      <a:lnTo>
                        <a:pt x="546100" y="285750"/>
                      </a:lnTo>
                      <a:lnTo>
                        <a:pt x="590550" y="311150"/>
                      </a:lnTo>
                      <a:lnTo>
                        <a:pt x="609600" y="349250"/>
                      </a:lnTo>
                      <a:lnTo>
                        <a:pt x="577850" y="374650"/>
                      </a:lnTo>
                      <a:lnTo>
                        <a:pt x="641350" y="565150"/>
                      </a:lnTo>
                      <a:lnTo>
                        <a:pt x="241300" y="666750"/>
                      </a:lnTo>
                      <a:lnTo>
                        <a:pt x="215900" y="539750"/>
                      </a:lnTo>
                      <a:lnTo>
                        <a:pt x="82550" y="577850"/>
                      </a:lnTo>
                      <a:lnTo>
                        <a:pt x="50800" y="431800"/>
                      </a:lnTo>
                      <a:lnTo>
                        <a:pt x="25400" y="419100"/>
                      </a:lnTo>
                      <a:lnTo>
                        <a:pt x="6350" y="361950"/>
                      </a:lnTo>
                      <a:lnTo>
                        <a:pt x="25400" y="336550"/>
                      </a:lnTo>
                      <a:lnTo>
                        <a:pt x="0" y="2730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57" name="任意多边形 56"/>
                <p:cNvSpPr/>
                <p:nvPr/>
              </p:nvSpPr>
              <p:spPr>
                <a:xfrm>
                  <a:off x="7232650" y="3517900"/>
                  <a:ext cx="641350" cy="831850"/>
                </a:xfrm>
                <a:custGeom>
                  <a:avLst/>
                  <a:gdLst>
                    <a:gd name="connsiteX0" fmla="*/ 0 w 641350"/>
                    <a:gd name="connsiteY0" fmla="*/ 139700 h 831850"/>
                    <a:gd name="connsiteX1" fmla="*/ 177800 w 641350"/>
                    <a:gd name="connsiteY1" fmla="*/ 88900 h 831850"/>
                    <a:gd name="connsiteX2" fmla="*/ 222250 w 641350"/>
                    <a:gd name="connsiteY2" fmla="*/ 222250 h 831850"/>
                    <a:gd name="connsiteX3" fmla="*/ 304800 w 641350"/>
                    <a:gd name="connsiteY3" fmla="*/ 190500 h 831850"/>
                    <a:gd name="connsiteX4" fmla="*/ 342900 w 641350"/>
                    <a:gd name="connsiteY4" fmla="*/ 330200 h 831850"/>
                    <a:gd name="connsiteX5" fmla="*/ 476250 w 641350"/>
                    <a:gd name="connsiteY5" fmla="*/ 292100 h 831850"/>
                    <a:gd name="connsiteX6" fmla="*/ 444500 w 641350"/>
                    <a:gd name="connsiteY6" fmla="*/ 127000 h 831850"/>
                    <a:gd name="connsiteX7" fmla="*/ 387350 w 641350"/>
                    <a:gd name="connsiteY7" fmla="*/ 133350 h 831850"/>
                    <a:gd name="connsiteX8" fmla="*/ 349250 w 641350"/>
                    <a:gd name="connsiteY8" fmla="*/ 31750 h 831850"/>
                    <a:gd name="connsiteX9" fmla="*/ 482600 w 641350"/>
                    <a:gd name="connsiteY9" fmla="*/ 0 h 831850"/>
                    <a:gd name="connsiteX10" fmla="*/ 584200 w 641350"/>
                    <a:gd name="connsiteY10" fmla="*/ 368300 h 831850"/>
                    <a:gd name="connsiteX11" fmla="*/ 615950 w 641350"/>
                    <a:gd name="connsiteY11" fmla="*/ 361950 h 831850"/>
                    <a:gd name="connsiteX12" fmla="*/ 635000 w 641350"/>
                    <a:gd name="connsiteY12" fmla="*/ 412750 h 831850"/>
                    <a:gd name="connsiteX13" fmla="*/ 603250 w 641350"/>
                    <a:gd name="connsiteY13" fmla="*/ 431800 h 831850"/>
                    <a:gd name="connsiteX14" fmla="*/ 641350 w 641350"/>
                    <a:gd name="connsiteY14" fmla="*/ 584200 h 831850"/>
                    <a:gd name="connsiteX15" fmla="*/ 336550 w 641350"/>
                    <a:gd name="connsiteY15" fmla="*/ 679450 h 831850"/>
                    <a:gd name="connsiteX16" fmla="*/ 368300 w 641350"/>
                    <a:gd name="connsiteY16" fmla="*/ 768350 h 831850"/>
                    <a:gd name="connsiteX17" fmla="*/ 146050 w 641350"/>
                    <a:gd name="connsiteY17" fmla="*/ 831850 h 831850"/>
                    <a:gd name="connsiteX18" fmla="*/ 107950 w 641350"/>
                    <a:gd name="connsiteY18" fmla="*/ 666750 h 831850"/>
                    <a:gd name="connsiteX19" fmla="*/ 76200 w 641350"/>
                    <a:gd name="connsiteY19" fmla="*/ 666750 h 831850"/>
                    <a:gd name="connsiteX20" fmla="*/ 63500 w 641350"/>
                    <a:gd name="connsiteY20" fmla="*/ 596900 h 831850"/>
                    <a:gd name="connsiteX21" fmla="*/ 95250 w 641350"/>
                    <a:gd name="connsiteY21" fmla="*/ 571500 h 831850"/>
                    <a:gd name="connsiteX22" fmla="*/ 44450 w 641350"/>
                    <a:gd name="connsiteY22" fmla="*/ 419100 h 831850"/>
                    <a:gd name="connsiteX23" fmla="*/ 82550 w 641350"/>
                    <a:gd name="connsiteY23" fmla="*/ 406400 h 831850"/>
                    <a:gd name="connsiteX24" fmla="*/ 0 w 641350"/>
                    <a:gd name="connsiteY24" fmla="*/ 139700 h 83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641350" h="831850">
                      <a:moveTo>
                        <a:pt x="0" y="139700"/>
                      </a:moveTo>
                      <a:lnTo>
                        <a:pt x="177800" y="88900"/>
                      </a:lnTo>
                      <a:lnTo>
                        <a:pt x="222250" y="222250"/>
                      </a:lnTo>
                      <a:lnTo>
                        <a:pt x="304800" y="190500"/>
                      </a:lnTo>
                      <a:lnTo>
                        <a:pt x="342900" y="330200"/>
                      </a:lnTo>
                      <a:lnTo>
                        <a:pt x="476250" y="292100"/>
                      </a:lnTo>
                      <a:lnTo>
                        <a:pt x="444500" y="127000"/>
                      </a:lnTo>
                      <a:lnTo>
                        <a:pt x="387350" y="133350"/>
                      </a:lnTo>
                      <a:lnTo>
                        <a:pt x="349250" y="31750"/>
                      </a:lnTo>
                      <a:lnTo>
                        <a:pt x="482600" y="0"/>
                      </a:lnTo>
                      <a:lnTo>
                        <a:pt x="584200" y="368300"/>
                      </a:lnTo>
                      <a:lnTo>
                        <a:pt x="615950" y="361950"/>
                      </a:lnTo>
                      <a:lnTo>
                        <a:pt x="635000" y="412750"/>
                      </a:lnTo>
                      <a:lnTo>
                        <a:pt x="603250" y="431800"/>
                      </a:lnTo>
                      <a:lnTo>
                        <a:pt x="641350" y="584200"/>
                      </a:lnTo>
                      <a:lnTo>
                        <a:pt x="336550" y="679450"/>
                      </a:lnTo>
                      <a:lnTo>
                        <a:pt x="368300" y="768350"/>
                      </a:lnTo>
                      <a:lnTo>
                        <a:pt x="146050" y="831850"/>
                      </a:lnTo>
                      <a:lnTo>
                        <a:pt x="107950" y="666750"/>
                      </a:lnTo>
                      <a:lnTo>
                        <a:pt x="76200" y="666750"/>
                      </a:lnTo>
                      <a:lnTo>
                        <a:pt x="63500" y="596900"/>
                      </a:lnTo>
                      <a:lnTo>
                        <a:pt x="95250" y="571500"/>
                      </a:lnTo>
                      <a:lnTo>
                        <a:pt x="44450" y="419100"/>
                      </a:lnTo>
                      <a:lnTo>
                        <a:pt x="82550" y="406400"/>
                      </a:lnTo>
                      <a:lnTo>
                        <a:pt x="0" y="1397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58" name="任意多边形 57"/>
                <p:cNvSpPr/>
                <p:nvPr/>
              </p:nvSpPr>
              <p:spPr>
                <a:xfrm>
                  <a:off x="6940550" y="2095500"/>
                  <a:ext cx="635000" cy="558800"/>
                </a:xfrm>
                <a:custGeom>
                  <a:avLst/>
                  <a:gdLst>
                    <a:gd name="connsiteX0" fmla="*/ 0 w 635000"/>
                    <a:gd name="connsiteY0" fmla="*/ 63500 h 558800"/>
                    <a:gd name="connsiteX1" fmla="*/ 247650 w 635000"/>
                    <a:gd name="connsiteY1" fmla="*/ 0 h 558800"/>
                    <a:gd name="connsiteX2" fmla="*/ 292100 w 635000"/>
                    <a:gd name="connsiteY2" fmla="*/ 139700 h 558800"/>
                    <a:gd name="connsiteX3" fmla="*/ 520700 w 635000"/>
                    <a:gd name="connsiteY3" fmla="*/ 69850 h 558800"/>
                    <a:gd name="connsiteX4" fmla="*/ 539750 w 635000"/>
                    <a:gd name="connsiteY4" fmla="*/ 152400 h 558800"/>
                    <a:gd name="connsiteX5" fmla="*/ 571500 w 635000"/>
                    <a:gd name="connsiteY5" fmla="*/ 152400 h 558800"/>
                    <a:gd name="connsiteX6" fmla="*/ 596900 w 635000"/>
                    <a:gd name="connsiteY6" fmla="*/ 222250 h 558800"/>
                    <a:gd name="connsiteX7" fmla="*/ 565150 w 635000"/>
                    <a:gd name="connsiteY7" fmla="*/ 234950 h 558800"/>
                    <a:gd name="connsiteX8" fmla="*/ 635000 w 635000"/>
                    <a:gd name="connsiteY8" fmla="*/ 476250 h 558800"/>
                    <a:gd name="connsiteX9" fmla="*/ 317500 w 635000"/>
                    <a:gd name="connsiteY9" fmla="*/ 558800 h 558800"/>
                    <a:gd name="connsiteX10" fmla="*/ 292100 w 635000"/>
                    <a:gd name="connsiteY10" fmla="*/ 469900 h 558800"/>
                    <a:gd name="connsiteX11" fmla="*/ 88900 w 635000"/>
                    <a:gd name="connsiteY11" fmla="*/ 527050 h 558800"/>
                    <a:gd name="connsiteX12" fmla="*/ 76200 w 635000"/>
                    <a:gd name="connsiteY12" fmla="*/ 457200 h 558800"/>
                    <a:gd name="connsiteX13" fmla="*/ 50800 w 635000"/>
                    <a:gd name="connsiteY13" fmla="*/ 463550 h 558800"/>
                    <a:gd name="connsiteX14" fmla="*/ 12700 w 635000"/>
                    <a:gd name="connsiteY14" fmla="*/ 374650 h 558800"/>
                    <a:gd name="connsiteX15" fmla="*/ 50800 w 635000"/>
                    <a:gd name="connsiteY15" fmla="*/ 368300 h 558800"/>
                    <a:gd name="connsiteX16" fmla="*/ 0 w 635000"/>
                    <a:gd name="connsiteY16" fmla="*/ 215900 h 558800"/>
                    <a:gd name="connsiteX17" fmla="*/ 38100 w 635000"/>
                    <a:gd name="connsiteY17" fmla="*/ 203200 h 558800"/>
                    <a:gd name="connsiteX18" fmla="*/ 0 w 635000"/>
                    <a:gd name="connsiteY18" fmla="*/ 63500 h 55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35000" h="558800">
                      <a:moveTo>
                        <a:pt x="0" y="63500"/>
                      </a:moveTo>
                      <a:lnTo>
                        <a:pt x="247650" y="0"/>
                      </a:lnTo>
                      <a:lnTo>
                        <a:pt x="292100" y="139700"/>
                      </a:lnTo>
                      <a:lnTo>
                        <a:pt x="520700" y="69850"/>
                      </a:lnTo>
                      <a:lnTo>
                        <a:pt x="539750" y="152400"/>
                      </a:lnTo>
                      <a:lnTo>
                        <a:pt x="571500" y="152400"/>
                      </a:lnTo>
                      <a:lnTo>
                        <a:pt x="596900" y="222250"/>
                      </a:lnTo>
                      <a:lnTo>
                        <a:pt x="565150" y="234950"/>
                      </a:lnTo>
                      <a:lnTo>
                        <a:pt x="635000" y="476250"/>
                      </a:lnTo>
                      <a:lnTo>
                        <a:pt x="317500" y="558800"/>
                      </a:lnTo>
                      <a:lnTo>
                        <a:pt x="292100" y="469900"/>
                      </a:lnTo>
                      <a:lnTo>
                        <a:pt x="88900" y="527050"/>
                      </a:lnTo>
                      <a:lnTo>
                        <a:pt x="76200" y="457200"/>
                      </a:lnTo>
                      <a:lnTo>
                        <a:pt x="50800" y="463550"/>
                      </a:lnTo>
                      <a:lnTo>
                        <a:pt x="12700" y="374650"/>
                      </a:lnTo>
                      <a:lnTo>
                        <a:pt x="50800" y="368300"/>
                      </a:lnTo>
                      <a:lnTo>
                        <a:pt x="0" y="215900"/>
                      </a:lnTo>
                      <a:lnTo>
                        <a:pt x="38100" y="203200"/>
                      </a:lnTo>
                      <a:lnTo>
                        <a:pt x="0" y="635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59" name="任意多边形 58"/>
                <p:cNvSpPr/>
                <p:nvPr/>
              </p:nvSpPr>
              <p:spPr>
                <a:xfrm>
                  <a:off x="6508750" y="819150"/>
                  <a:ext cx="641350" cy="679450"/>
                </a:xfrm>
                <a:custGeom>
                  <a:avLst/>
                  <a:gdLst>
                    <a:gd name="connsiteX0" fmla="*/ 0 w 641350"/>
                    <a:gd name="connsiteY0" fmla="*/ 330200 h 679450"/>
                    <a:gd name="connsiteX1" fmla="*/ 457200 w 641350"/>
                    <a:gd name="connsiteY1" fmla="*/ 215900 h 679450"/>
                    <a:gd name="connsiteX2" fmla="*/ 400050 w 641350"/>
                    <a:gd name="connsiteY2" fmla="*/ 25400 h 679450"/>
                    <a:gd name="connsiteX3" fmla="*/ 469900 w 641350"/>
                    <a:gd name="connsiteY3" fmla="*/ 0 h 679450"/>
                    <a:gd name="connsiteX4" fmla="*/ 539750 w 641350"/>
                    <a:gd name="connsiteY4" fmla="*/ 260350 h 679450"/>
                    <a:gd name="connsiteX5" fmla="*/ 571500 w 641350"/>
                    <a:gd name="connsiteY5" fmla="*/ 260350 h 679450"/>
                    <a:gd name="connsiteX6" fmla="*/ 590550 w 641350"/>
                    <a:gd name="connsiteY6" fmla="*/ 323850 h 679450"/>
                    <a:gd name="connsiteX7" fmla="*/ 565150 w 641350"/>
                    <a:gd name="connsiteY7" fmla="*/ 342900 h 679450"/>
                    <a:gd name="connsiteX8" fmla="*/ 641350 w 641350"/>
                    <a:gd name="connsiteY8" fmla="*/ 584200 h 679450"/>
                    <a:gd name="connsiteX9" fmla="*/ 323850 w 641350"/>
                    <a:gd name="connsiteY9" fmla="*/ 679450 h 679450"/>
                    <a:gd name="connsiteX10" fmla="*/ 304800 w 641350"/>
                    <a:gd name="connsiteY10" fmla="*/ 584200 h 679450"/>
                    <a:gd name="connsiteX11" fmla="*/ 95250 w 641350"/>
                    <a:gd name="connsiteY11" fmla="*/ 641350 h 679450"/>
                    <a:gd name="connsiteX12" fmla="*/ 88900 w 641350"/>
                    <a:gd name="connsiteY12" fmla="*/ 577850 h 679450"/>
                    <a:gd name="connsiteX13" fmla="*/ 76200 w 641350"/>
                    <a:gd name="connsiteY13" fmla="*/ 577850 h 679450"/>
                    <a:gd name="connsiteX14" fmla="*/ 44450 w 641350"/>
                    <a:gd name="connsiteY14" fmla="*/ 520700 h 679450"/>
                    <a:gd name="connsiteX15" fmla="*/ 50800 w 641350"/>
                    <a:gd name="connsiteY15" fmla="*/ 476250 h 679450"/>
                    <a:gd name="connsiteX16" fmla="*/ 0 w 641350"/>
                    <a:gd name="connsiteY16" fmla="*/ 330200 h 679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41350" h="679450">
                      <a:moveTo>
                        <a:pt x="0" y="330200"/>
                      </a:moveTo>
                      <a:lnTo>
                        <a:pt x="457200" y="215900"/>
                      </a:lnTo>
                      <a:lnTo>
                        <a:pt x="400050" y="25400"/>
                      </a:lnTo>
                      <a:lnTo>
                        <a:pt x="469900" y="0"/>
                      </a:lnTo>
                      <a:lnTo>
                        <a:pt x="539750" y="260350"/>
                      </a:lnTo>
                      <a:lnTo>
                        <a:pt x="571500" y="260350"/>
                      </a:lnTo>
                      <a:lnTo>
                        <a:pt x="590550" y="323850"/>
                      </a:lnTo>
                      <a:lnTo>
                        <a:pt x="565150" y="342900"/>
                      </a:lnTo>
                      <a:lnTo>
                        <a:pt x="641350" y="584200"/>
                      </a:lnTo>
                      <a:lnTo>
                        <a:pt x="323850" y="679450"/>
                      </a:lnTo>
                      <a:lnTo>
                        <a:pt x="304800" y="584200"/>
                      </a:lnTo>
                      <a:lnTo>
                        <a:pt x="95250" y="641350"/>
                      </a:lnTo>
                      <a:lnTo>
                        <a:pt x="88900" y="577850"/>
                      </a:lnTo>
                      <a:lnTo>
                        <a:pt x="76200" y="577850"/>
                      </a:lnTo>
                      <a:lnTo>
                        <a:pt x="44450" y="520700"/>
                      </a:lnTo>
                      <a:lnTo>
                        <a:pt x="50800" y="476250"/>
                      </a:lnTo>
                      <a:lnTo>
                        <a:pt x="0" y="3302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</p:grpSp>
          <p:sp>
            <p:nvSpPr>
              <p:cNvPr id="35" name="任意多边形 34"/>
              <p:cNvSpPr/>
              <p:nvPr/>
            </p:nvSpPr>
            <p:spPr>
              <a:xfrm>
                <a:off x="3543301" y="720225"/>
                <a:ext cx="5427869" cy="5675842"/>
              </a:xfrm>
              <a:custGeom>
                <a:avLst/>
                <a:gdLst>
                  <a:gd name="connsiteX0" fmla="*/ 0 w 1876425"/>
                  <a:gd name="connsiteY0" fmla="*/ 180975 h 1962150"/>
                  <a:gd name="connsiteX1" fmla="*/ 19050 w 1876425"/>
                  <a:gd name="connsiteY1" fmla="*/ 425450 h 1962150"/>
                  <a:gd name="connsiteX2" fmla="*/ 73025 w 1876425"/>
                  <a:gd name="connsiteY2" fmla="*/ 841375 h 1962150"/>
                  <a:gd name="connsiteX3" fmla="*/ 142875 w 1876425"/>
                  <a:gd name="connsiteY3" fmla="*/ 1282700 h 1962150"/>
                  <a:gd name="connsiteX4" fmla="*/ 190500 w 1876425"/>
                  <a:gd name="connsiteY4" fmla="*/ 1568450 h 1962150"/>
                  <a:gd name="connsiteX5" fmla="*/ 209550 w 1876425"/>
                  <a:gd name="connsiteY5" fmla="*/ 1730375 h 1962150"/>
                  <a:gd name="connsiteX6" fmla="*/ 244475 w 1876425"/>
                  <a:gd name="connsiteY6" fmla="*/ 1828800 h 1962150"/>
                  <a:gd name="connsiteX7" fmla="*/ 266700 w 1876425"/>
                  <a:gd name="connsiteY7" fmla="*/ 1962150 h 1962150"/>
                  <a:gd name="connsiteX8" fmla="*/ 1409700 w 1876425"/>
                  <a:gd name="connsiteY8" fmla="*/ 1663700 h 1962150"/>
                  <a:gd name="connsiteX9" fmla="*/ 1876425 w 1876425"/>
                  <a:gd name="connsiteY9" fmla="*/ 1536700 h 1962150"/>
                  <a:gd name="connsiteX10" fmla="*/ 1825625 w 1876425"/>
                  <a:gd name="connsiteY10" fmla="*/ 1390650 h 1962150"/>
                  <a:gd name="connsiteX11" fmla="*/ 1774825 w 1876425"/>
                  <a:gd name="connsiteY11" fmla="*/ 1412875 h 1962150"/>
                  <a:gd name="connsiteX12" fmla="*/ 1733550 w 1876425"/>
                  <a:gd name="connsiteY12" fmla="*/ 1285875 h 1962150"/>
                  <a:gd name="connsiteX13" fmla="*/ 1778000 w 1876425"/>
                  <a:gd name="connsiteY13" fmla="*/ 1260475 h 1962150"/>
                  <a:gd name="connsiteX14" fmla="*/ 1635125 w 1876425"/>
                  <a:gd name="connsiteY14" fmla="*/ 876300 h 1962150"/>
                  <a:gd name="connsiteX15" fmla="*/ 1549400 w 1876425"/>
                  <a:gd name="connsiteY15" fmla="*/ 587375 h 1962150"/>
                  <a:gd name="connsiteX16" fmla="*/ 1514475 w 1876425"/>
                  <a:gd name="connsiteY16" fmla="*/ 596900 h 1962150"/>
                  <a:gd name="connsiteX17" fmla="*/ 1489075 w 1876425"/>
                  <a:gd name="connsiteY17" fmla="*/ 527050 h 1962150"/>
                  <a:gd name="connsiteX18" fmla="*/ 1473200 w 1876425"/>
                  <a:gd name="connsiteY18" fmla="*/ 530225 h 1962150"/>
                  <a:gd name="connsiteX19" fmla="*/ 1444625 w 1876425"/>
                  <a:gd name="connsiteY19" fmla="*/ 438150 h 1962150"/>
                  <a:gd name="connsiteX20" fmla="*/ 1476375 w 1876425"/>
                  <a:gd name="connsiteY20" fmla="*/ 428625 h 1962150"/>
                  <a:gd name="connsiteX21" fmla="*/ 1333500 w 1876425"/>
                  <a:gd name="connsiteY21" fmla="*/ 0 h 1962150"/>
                  <a:gd name="connsiteX22" fmla="*/ 1187450 w 1876425"/>
                  <a:gd name="connsiteY22" fmla="*/ 34925 h 1962150"/>
                  <a:gd name="connsiteX23" fmla="*/ 1098550 w 1876425"/>
                  <a:gd name="connsiteY23" fmla="*/ 50800 h 1962150"/>
                  <a:gd name="connsiteX24" fmla="*/ 1000125 w 1876425"/>
                  <a:gd name="connsiteY24" fmla="*/ 79375 h 1962150"/>
                  <a:gd name="connsiteX25" fmla="*/ 850900 w 1876425"/>
                  <a:gd name="connsiteY25" fmla="*/ 107950 h 1962150"/>
                  <a:gd name="connsiteX26" fmla="*/ 708025 w 1876425"/>
                  <a:gd name="connsiteY26" fmla="*/ 133350 h 1962150"/>
                  <a:gd name="connsiteX27" fmla="*/ 536575 w 1876425"/>
                  <a:gd name="connsiteY27" fmla="*/ 133350 h 1962150"/>
                  <a:gd name="connsiteX28" fmla="*/ 254000 w 1876425"/>
                  <a:gd name="connsiteY28" fmla="*/ 161925 h 1962150"/>
                  <a:gd name="connsiteX29" fmla="*/ 174625 w 1876425"/>
                  <a:gd name="connsiteY29" fmla="*/ 180975 h 1962150"/>
                  <a:gd name="connsiteX30" fmla="*/ 155575 w 1876425"/>
                  <a:gd name="connsiteY30" fmla="*/ 168275 h 1962150"/>
                  <a:gd name="connsiteX31" fmla="*/ 0 w 1876425"/>
                  <a:gd name="connsiteY31" fmla="*/ 180975 h 196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76425" h="1962150">
                    <a:moveTo>
                      <a:pt x="0" y="180975"/>
                    </a:moveTo>
                    <a:lnTo>
                      <a:pt x="19050" y="425450"/>
                    </a:lnTo>
                    <a:lnTo>
                      <a:pt x="73025" y="841375"/>
                    </a:lnTo>
                    <a:lnTo>
                      <a:pt x="142875" y="1282700"/>
                    </a:lnTo>
                    <a:lnTo>
                      <a:pt x="190500" y="1568450"/>
                    </a:lnTo>
                    <a:lnTo>
                      <a:pt x="209550" y="1730375"/>
                    </a:lnTo>
                    <a:lnTo>
                      <a:pt x="244475" y="1828800"/>
                    </a:lnTo>
                    <a:lnTo>
                      <a:pt x="266700" y="1962150"/>
                    </a:lnTo>
                    <a:lnTo>
                      <a:pt x="1409700" y="1663700"/>
                    </a:lnTo>
                    <a:lnTo>
                      <a:pt x="1876425" y="1536700"/>
                    </a:lnTo>
                    <a:lnTo>
                      <a:pt x="1825625" y="1390650"/>
                    </a:lnTo>
                    <a:lnTo>
                      <a:pt x="1774825" y="1412875"/>
                    </a:lnTo>
                    <a:lnTo>
                      <a:pt x="1733550" y="1285875"/>
                    </a:lnTo>
                    <a:lnTo>
                      <a:pt x="1778000" y="1260475"/>
                    </a:lnTo>
                    <a:lnTo>
                      <a:pt x="1635125" y="876300"/>
                    </a:lnTo>
                    <a:lnTo>
                      <a:pt x="1549400" y="587375"/>
                    </a:lnTo>
                    <a:lnTo>
                      <a:pt x="1514475" y="596900"/>
                    </a:lnTo>
                    <a:lnTo>
                      <a:pt x="1489075" y="527050"/>
                    </a:lnTo>
                    <a:lnTo>
                      <a:pt x="1473200" y="530225"/>
                    </a:lnTo>
                    <a:lnTo>
                      <a:pt x="1444625" y="438150"/>
                    </a:lnTo>
                    <a:lnTo>
                      <a:pt x="1476375" y="428625"/>
                    </a:lnTo>
                    <a:lnTo>
                      <a:pt x="1333500" y="0"/>
                    </a:lnTo>
                    <a:lnTo>
                      <a:pt x="1187450" y="34925"/>
                    </a:lnTo>
                    <a:lnTo>
                      <a:pt x="1098550" y="50800"/>
                    </a:lnTo>
                    <a:lnTo>
                      <a:pt x="1000125" y="79375"/>
                    </a:lnTo>
                    <a:lnTo>
                      <a:pt x="850900" y="107950"/>
                    </a:lnTo>
                    <a:lnTo>
                      <a:pt x="708025" y="133350"/>
                    </a:lnTo>
                    <a:lnTo>
                      <a:pt x="536575" y="133350"/>
                    </a:lnTo>
                    <a:lnTo>
                      <a:pt x="254000" y="161925"/>
                    </a:lnTo>
                    <a:lnTo>
                      <a:pt x="174625" y="180975"/>
                    </a:lnTo>
                    <a:lnTo>
                      <a:pt x="155575" y="168275"/>
                    </a:lnTo>
                    <a:lnTo>
                      <a:pt x="0" y="180975"/>
                    </a:lnTo>
                    <a:close/>
                  </a:path>
                </a:pathLst>
              </a:custGeom>
              <a:noFill/>
              <a:ln w="25400">
                <a:solidFill>
                  <a:srgbClr val="C00000"/>
                </a:solidFill>
                <a:prstDash val="sysDash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16" name="TextBox 5"/>
            <p:cNvSpPr txBox="1">
              <a:spLocks noChangeArrowheads="1"/>
            </p:cNvSpPr>
            <p:nvPr/>
          </p:nvSpPr>
          <p:spPr bwMode="auto">
            <a:xfrm>
              <a:off x="7919039" y="2975780"/>
              <a:ext cx="1113097" cy="415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  <a:spcAft>
                  <a:spcPts val="500"/>
                </a:spcAft>
                <a:defRPr/>
              </a:pPr>
              <a:r>
                <a:rPr lang="zh-CN" altLang="en-US" sz="1100" b="1" dirty="0" smtClean="0">
                  <a:latin typeface="华文细黑" pitchFamily="2" charset="-122"/>
                  <a:ea typeface="华文细黑" pitchFamily="2" charset="-122"/>
                </a:rPr>
                <a:t>问题分布图</a:t>
              </a:r>
              <a:endParaRPr lang="zh-CN" altLang="en-US" sz="1100" dirty="0"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6984097" y="1505014"/>
              <a:ext cx="1095151" cy="697235"/>
            </a:xfrm>
            <a:custGeom>
              <a:avLst/>
              <a:gdLst>
                <a:gd name="connsiteX0" fmla="*/ 0 w 987425"/>
                <a:gd name="connsiteY0" fmla="*/ 247650 h 628650"/>
                <a:gd name="connsiteX1" fmla="*/ 114300 w 987425"/>
                <a:gd name="connsiteY1" fmla="*/ 219075 h 628650"/>
                <a:gd name="connsiteX2" fmla="*/ 158750 w 987425"/>
                <a:gd name="connsiteY2" fmla="*/ 358775 h 628650"/>
                <a:gd name="connsiteX3" fmla="*/ 200025 w 987425"/>
                <a:gd name="connsiteY3" fmla="*/ 349250 h 628650"/>
                <a:gd name="connsiteX4" fmla="*/ 222250 w 987425"/>
                <a:gd name="connsiteY4" fmla="*/ 393700 h 628650"/>
                <a:gd name="connsiteX5" fmla="*/ 400050 w 987425"/>
                <a:gd name="connsiteY5" fmla="*/ 346075 h 628650"/>
                <a:gd name="connsiteX6" fmla="*/ 406400 w 987425"/>
                <a:gd name="connsiteY6" fmla="*/ 368300 h 628650"/>
                <a:gd name="connsiteX7" fmla="*/ 590550 w 987425"/>
                <a:gd name="connsiteY7" fmla="*/ 323850 h 628650"/>
                <a:gd name="connsiteX8" fmla="*/ 768350 w 987425"/>
                <a:gd name="connsiteY8" fmla="*/ 228600 h 628650"/>
                <a:gd name="connsiteX9" fmla="*/ 723900 w 987425"/>
                <a:gd name="connsiteY9" fmla="*/ 38100 h 628650"/>
                <a:gd name="connsiteX10" fmla="*/ 889000 w 987425"/>
                <a:gd name="connsiteY10" fmla="*/ 0 h 628650"/>
                <a:gd name="connsiteX11" fmla="*/ 987425 w 987425"/>
                <a:gd name="connsiteY11" fmla="*/ 412750 h 628650"/>
                <a:gd name="connsiteX12" fmla="*/ 879475 w 987425"/>
                <a:gd name="connsiteY12" fmla="*/ 444500 h 628650"/>
                <a:gd name="connsiteX13" fmla="*/ 130175 w 987425"/>
                <a:gd name="connsiteY13" fmla="*/ 628650 h 628650"/>
                <a:gd name="connsiteX14" fmla="*/ 114300 w 987425"/>
                <a:gd name="connsiteY14" fmla="*/ 615950 h 628650"/>
                <a:gd name="connsiteX15" fmla="*/ 95250 w 987425"/>
                <a:gd name="connsiteY15" fmla="*/ 530225 h 628650"/>
                <a:gd name="connsiteX16" fmla="*/ 69850 w 987425"/>
                <a:gd name="connsiteY16" fmla="*/ 536575 h 628650"/>
                <a:gd name="connsiteX17" fmla="*/ 0 w 987425"/>
                <a:gd name="connsiteY17" fmla="*/ 2476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7425" h="628650">
                  <a:moveTo>
                    <a:pt x="0" y="247650"/>
                  </a:moveTo>
                  <a:lnTo>
                    <a:pt x="114300" y="219075"/>
                  </a:lnTo>
                  <a:lnTo>
                    <a:pt x="158750" y="358775"/>
                  </a:lnTo>
                  <a:lnTo>
                    <a:pt x="200025" y="349250"/>
                  </a:lnTo>
                  <a:lnTo>
                    <a:pt x="222250" y="393700"/>
                  </a:lnTo>
                  <a:lnTo>
                    <a:pt x="400050" y="346075"/>
                  </a:lnTo>
                  <a:lnTo>
                    <a:pt x="406400" y="368300"/>
                  </a:lnTo>
                  <a:lnTo>
                    <a:pt x="590550" y="323850"/>
                  </a:lnTo>
                  <a:lnTo>
                    <a:pt x="768350" y="228600"/>
                  </a:lnTo>
                  <a:lnTo>
                    <a:pt x="723900" y="38100"/>
                  </a:lnTo>
                  <a:lnTo>
                    <a:pt x="889000" y="0"/>
                  </a:lnTo>
                  <a:lnTo>
                    <a:pt x="987425" y="412750"/>
                  </a:lnTo>
                  <a:lnTo>
                    <a:pt x="879475" y="444500"/>
                  </a:lnTo>
                  <a:lnTo>
                    <a:pt x="130175" y="628650"/>
                  </a:lnTo>
                  <a:lnTo>
                    <a:pt x="114300" y="615950"/>
                  </a:lnTo>
                  <a:lnTo>
                    <a:pt x="95250" y="530225"/>
                  </a:lnTo>
                  <a:lnTo>
                    <a:pt x="69850" y="536575"/>
                  </a:lnTo>
                  <a:lnTo>
                    <a:pt x="0" y="247650"/>
                  </a:ln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6494624" y="1850110"/>
              <a:ext cx="507080" cy="419045"/>
            </a:xfrm>
            <a:custGeom>
              <a:avLst/>
              <a:gdLst>
                <a:gd name="connsiteX0" fmla="*/ 158750 w 457200"/>
                <a:gd name="connsiteY0" fmla="*/ 57150 h 377825"/>
                <a:gd name="connsiteX1" fmla="*/ 384175 w 457200"/>
                <a:gd name="connsiteY1" fmla="*/ 0 h 377825"/>
                <a:gd name="connsiteX2" fmla="*/ 457200 w 457200"/>
                <a:gd name="connsiteY2" fmla="*/ 282575 h 377825"/>
                <a:gd name="connsiteX3" fmla="*/ 34925 w 457200"/>
                <a:gd name="connsiteY3" fmla="*/ 377825 h 377825"/>
                <a:gd name="connsiteX4" fmla="*/ 0 w 457200"/>
                <a:gd name="connsiteY4" fmla="*/ 177800 h 377825"/>
                <a:gd name="connsiteX5" fmla="*/ 120650 w 457200"/>
                <a:gd name="connsiteY5" fmla="*/ 149225 h 377825"/>
                <a:gd name="connsiteX6" fmla="*/ 117475 w 457200"/>
                <a:gd name="connsiteY6" fmla="*/ 123825 h 377825"/>
                <a:gd name="connsiteX7" fmla="*/ 171450 w 457200"/>
                <a:gd name="connsiteY7" fmla="*/ 107950 h 377825"/>
                <a:gd name="connsiteX8" fmla="*/ 158750 w 457200"/>
                <a:gd name="connsiteY8" fmla="*/ 57150 h 37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200" h="377825">
                  <a:moveTo>
                    <a:pt x="158750" y="57150"/>
                  </a:moveTo>
                  <a:lnTo>
                    <a:pt x="384175" y="0"/>
                  </a:lnTo>
                  <a:lnTo>
                    <a:pt x="457200" y="282575"/>
                  </a:lnTo>
                  <a:lnTo>
                    <a:pt x="34925" y="377825"/>
                  </a:lnTo>
                  <a:lnTo>
                    <a:pt x="0" y="177800"/>
                  </a:lnTo>
                  <a:lnTo>
                    <a:pt x="120650" y="149225"/>
                  </a:lnTo>
                  <a:lnTo>
                    <a:pt x="117475" y="123825"/>
                  </a:lnTo>
                  <a:lnTo>
                    <a:pt x="171450" y="107950"/>
                  </a:lnTo>
                  <a:lnTo>
                    <a:pt x="158750" y="57150"/>
                  </a:ln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6596745" y="2307891"/>
              <a:ext cx="559901" cy="591594"/>
            </a:xfrm>
            <a:custGeom>
              <a:avLst/>
              <a:gdLst>
                <a:gd name="connsiteX0" fmla="*/ 0 w 504825"/>
                <a:gd name="connsiteY0" fmla="*/ 252413 h 533400"/>
                <a:gd name="connsiteX1" fmla="*/ 357188 w 504825"/>
                <a:gd name="connsiteY1" fmla="*/ 176213 h 533400"/>
                <a:gd name="connsiteX2" fmla="*/ 319088 w 504825"/>
                <a:gd name="connsiteY2" fmla="*/ 14288 h 533400"/>
                <a:gd name="connsiteX3" fmla="*/ 395288 w 504825"/>
                <a:gd name="connsiteY3" fmla="*/ 0 h 533400"/>
                <a:gd name="connsiteX4" fmla="*/ 433388 w 504825"/>
                <a:gd name="connsiteY4" fmla="*/ 133350 h 533400"/>
                <a:gd name="connsiteX5" fmla="*/ 504825 w 504825"/>
                <a:gd name="connsiteY5" fmla="*/ 414338 h 533400"/>
                <a:gd name="connsiteX6" fmla="*/ 304800 w 504825"/>
                <a:gd name="connsiteY6" fmla="*/ 457200 h 533400"/>
                <a:gd name="connsiteX7" fmla="*/ 33338 w 504825"/>
                <a:gd name="connsiteY7" fmla="*/ 533400 h 533400"/>
                <a:gd name="connsiteX8" fmla="*/ 0 w 504825"/>
                <a:gd name="connsiteY8" fmla="*/ 252413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825" h="533400">
                  <a:moveTo>
                    <a:pt x="0" y="252413"/>
                  </a:moveTo>
                  <a:lnTo>
                    <a:pt x="357188" y="176213"/>
                  </a:lnTo>
                  <a:lnTo>
                    <a:pt x="319088" y="14288"/>
                  </a:lnTo>
                  <a:lnTo>
                    <a:pt x="395288" y="0"/>
                  </a:lnTo>
                  <a:lnTo>
                    <a:pt x="433388" y="133350"/>
                  </a:lnTo>
                  <a:lnTo>
                    <a:pt x="504825" y="414338"/>
                  </a:lnTo>
                  <a:lnTo>
                    <a:pt x="304800" y="457200"/>
                  </a:lnTo>
                  <a:lnTo>
                    <a:pt x="33338" y="533400"/>
                  </a:lnTo>
                  <a:lnTo>
                    <a:pt x="0" y="252413"/>
                  </a:ln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7135517" y="2413532"/>
              <a:ext cx="221847" cy="348618"/>
            </a:xfrm>
            <a:custGeom>
              <a:avLst/>
              <a:gdLst>
                <a:gd name="connsiteX0" fmla="*/ 0 w 200025"/>
                <a:gd name="connsiteY0" fmla="*/ 19050 h 314325"/>
                <a:gd name="connsiteX1" fmla="*/ 57150 w 200025"/>
                <a:gd name="connsiteY1" fmla="*/ 0 h 314325"/>
                <a:gd name="connsiteX2" fmla="*/ 100013 w 200025"/>
                <a:gd name="connsiteY2" fmla="*/ 157163 h 314325"/>
                <a:gd name="connsiteX3" fmla="*/ 166688 w 200025"/>
                <a:gd name="connsiteY3" fmla="*/ 142875 h 314325"/>
                <a:gd name="connsiteX4" fmla="*/ 200025 w 200025"/>
                <a:gd name="connsiteY4" fmla="*/ 280988 h 314325"/>
                <a:gd name="connsiteX5" fmla="*/ 85725 w 200025"/>
                <a:gd name="connsiteY5" fmla="*/ 314325 h 314325"/>
                <a:gd name="connsiteX6" fmla="*/ 0 w 200025"/>
                <a:gd name="connsiteY6" fmla="*/ 19050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25" h="314325">
                  <a:moveTo>
                    <a:pt x="0" y="19050"/>
                  </a:moveTo>
                  <a:lnTo>
                    <a:pt x="57150" y="0"/>
                  </a:lnTo>
                  <a:lnTo>
                    <a:pt x="100013" y="157163"/>
                  </a:lnTo>
                  <a:lnTo>
                    <a:pt x="166688" y="142875"/>
                  </a:lnTo>
                  <a:lnTo>
                    <a:pt x="200025" y="280988"/>
                  </a:lnTo>
                  <a:lnTo>
                    <a:pt x="85725" y="314325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1" name="椭圆 20"/>
            <p:cNvSpPr/>
            <p:nvPr/>
          </p:nvSpPr>
          <p:spPr>
            <a:xfrm>
              <a:off x="6648775" y="1506305"/>
              <a:ext cx="566610" cy="46643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</a:rPr>
                <a:t>01</a:t>
              </a:r>
              <a:endParaRPr lang="zh-CN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6843082" y="1628663"/>
              <a:ext cx="779098" cy="77909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b="1" dirty="0">
                  <a:solidFill>
                    <a:schemeClr val="tx1"/>
                  </a:solidFill>
                </a:rPr>
                <a:t>02</a:t>
              </a:r>
              <a:endParaRPr lang="zh-CN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6732956" y="2460588"/>
              <a:ext cx="779098" cy="77909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</a:rPr>
                <a:t>03</a:t>
              </a:r>
              <a:endParaRPr lang="zh-CN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6617070" y="1815381"/>
              <a:ext cx="309077" cy="164197"/>
            </a:xfrm>
            <a:custGeom>
              <a:avLst/>
              <a:gdLst>
                <a:gd name="connsiteX0" fmla="*/ 278674 w 278674"/>
                <a:gd name="connsiteY0" fmla="*/ 0 h 148045"/>
                <a:gd name="connsiteX1" fmla="*/ 0 w 278674"/>
                <a:gd name="connsiteY1" fmla="*/ 148045 h 14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8674" h="148045">
                  <a:moveTo>
                    <a:pt x="278674" y="0"/>
                  </a:moveTo>
                  <a:lnTo>
                    <a:pt x="0" y="14804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6916488" y="1815381"/>
              <a:ext cx="38635" cy="309077"/>
            </a:xfrm>
            <a:custGeom>
              <a:avLst/>
              <a:gdLst>
                <a:gd name="connsiteX0" fmla="*/ 0 w 34835"/>
                <a:gd name="connsiteY0" fmla="*/ 0 h 278674"/>
                <a:gd name="connsiteX1" fmla="*/ 34835 w 34835"/>
                <a:gd name="connsiteY1" fmla="*/ 278674 h 27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835" h="278674">
                  <a:moveTo>
                    <a:pt x="0" y="0"/>
                  </a:moveTo>
                  <a:lnTo>
                    <a:pt x="34835" y="278674"/>
                  </a:lnTo>
                </a:path>
              </a:pathLst>
            </a:cu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7331811" y="1844356"/>
              <a:ext cx="260783" cy="173857"/>
            </a:xfrm>
            <a:custGeom>
              <a:avLst/>
              <a:gdLst>
                <a:gd name="connsiteX0" fmla="*/ 0 w 235131"/>
                <a:gd name="connsiteY0" fmla="*/ 156755 h 156755"/>
                <a:gd name="connsiteX1" fmla="*/ 235131 w 235131"/>
                <a:gd name="connsiteY1" fmla="*/ 0 h 156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131" h="156755">
                  <a:moveTo>
                    <a:pt x="0" y="156755"/>
                  </a:moveTo>
                  <a:lnTo>
                    <a:pt x="235131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7322151" y="2018213"/>
              <a:ext cx="338053" cy="96586"/>
            </a:xfrm>
            <a:custGeom>
              <a:avLst/>
              <a:gdLst>
                <a:gd name="connsiteX0" fmla="*/ 0 w 304800"/>
                <a:gd name="connsiteY0" fmla="*/ 0 h 87085"/>
                <a:gd name="connsiteX1" fmla="*/ 304800 w 304800"/>
                <a:gd name="connsiteY1" fmla="*/ 87085 h 8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4800" h="87085">
                  <a:moveTo>
                    <a:pt x="0" y="0"/>
                  </a:moveTo>
                  <a:lnTo>
                    <a:pt x="304800" y="8708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6897170" y="2646026"/>
              <a:ext cx="212491" cy="135221"/>
            </a:xfrm>
            <a:custGeom>
              <a:avLst/>
              <a:gdLst>
                <a:gd name="connsiteX0" fmla="*/ 191589 w 191589"/>
                <a:gd name="connsiteY0" fmla="*/ 121920 h 121920"/>
                <a:gd name="connsiteX1" fmla="*/ 0 w 191589"/>
                <a:gd name="connsiteY1" fmla="*/ 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589" h="121920">
                  <a:moveTo>
                    <a:pt x="191589" y="12192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7109661" y="2568756"/>
              <a:ext cx="9658" cy="202832"/>
            </a:xfrm>
            <a:custGeom>
              <a:avLst/>
              <a:gdLst>
                <a:gd name="connsiteX0" fmla="*/ 0 w 8708"/>
                <a:gd name="connsiteY0" fmla="*/ 182880 h 182880"/>
                <a:gd name="connsiteX1" fmla="*/ 8708 w 8708"/>
                <a:gd name="connsiteY1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08" h="182880">
                  <a:moveTo>
                    <a:pt x="0" y="182880"/>
                  </a:moveTo>
                  <a:lnTo>
                    <a:pt x="870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0" name="椭圆 29"/>
            <p:cNvSpPr/>
            <p:nvPr/>
          </p:nvSpPr>
          <p:spPr>
            <a:xfrm>
              <a:off x="6771608" y="1967537"/>
              <a:ext cx="779098" cy="77909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</a:rPr>
                <a:t>04</a:t>
              </a:r>
              <a:endParaRPr lang="zh-CN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7170420" y="2407920"/>
              <a:ext cx="0" cy="182880"/>
            </a:xfrm>
            <a:custGeom>
              <a:avLst/>
              <a:gdLst>
                <a:gd name="connsiteX0" fmla="*/ 0 w 0"/>
                <a:gd name="connsiteY0" fmla="*/ 0 h 182880"/>
                <a:gd name="connsiteX1" fmla="*/ 0 w 0"/>
                <a:gd name="connsiteY1" fmla="*/ 18288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2880">
                  <a:moveTo>
                    <a:pt x="0" y="0"/>
                  </a:moveTo>
                  <a:lnTo>
                    <a:pt x="0" y="18288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7170420" y="2400300"/>
              <a:ext cx="144780" cy="175260"/>
            </a:xfrm>
            <a:custGeom>
              <a:avLst/>
              <a:gdLst>
                <a:gd name="connsiteX0" fmla="*/ 0 w 144780"/>
                <a:gd name="connsiteY0" fmla="*/ 0 h 175260"/>
                <a:gd name="connsiteX1" fmla="*/ 144780 w 144780"/>
                <a:gd name="connsiteY1" fmla="*/ 17526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4780" h="175260">
                  <a:moveTo>
                    <a:pt x="0" y="0"/>
                  </a:moveTo>
                  <a:lnTo>
                    <a:pt x="144780" y="17526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74" name="矩形 73"/>
          <p:cNvSpPr/>
          <p:nvPr/>
        </p:nvSpPr>
        <p:spPr>
          <a:xfrm>
            <a:off x="549275" y="5425779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01</a:t>
            </a:r>
            <a:endParaRPr lang="zh-CN" altLang="en-US" sz="1200" b="1" dirty="0"/>
          </a:p>
        </p:txBody>
      </p:sp>
      <p:sp>
        <p:nvSpPr>
          <p:cNvPr id="75" name="矩形 74"/>
          <p:cNvSpPr/>
          <p:nvPr/>
        </p:nvSpPr>
        <p:spPr>
          <a:xfrm>
            <a:off x="958886" y="5425779"/>
            <a:ext cx="5346316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别墅</a:t>
            </a:r>
            <a:r>
              <a:rPr lang="zh-CN" altLang="en-US" sz="12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间绿地需美化植被，增加活动场地。</a:t>
            </a:r>
            <a:endParaRPr lang="zh-CN" altLang="en-US" sz="12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546831" y="7445143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02</a:t>
            </a:r>
            <a:endParaRPr lang="zh-CN" altLang="en-US" sz="1200" b="1" dirty="0"/>
          </a:p>
        </p:txBody>
      </p:sp>
      <p:sp>
        <p:nvSpPr>
          <p:cNvPr id="77" name="矩形 76"/>
          <p:cNvSpPr/>
          <p:nvPr/>
        </p:nvSpPr>
        <p:spPr>
          <a:xfrm>
            <a:off x="958886" y="7445143"/>
            <a:ext cx="5352206" cy="294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别墅间绿地半封闭状态，需打开空间、增加活动设施与场地。</a:t>
            </a:r>
            <a:endParaRPr lang="zh-CN" altLang="en-US" sz="12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546830" y="7794549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03</a:t>
            </a:r>
            <a:endParaRPr lang="zh-CN" altLang="en-US" sz="1200" b="1" dirty="0"/>
          </a:p>
        </p:txBody>
      </p:sp>
      <p:sp>
        <p:nvSpPr>
          <p:cNvPr id="79" name="矩形 78"/>
          <p:cNvSpPr/>
          <p:nvPr/>
        </p:nvSpPr>
        <p:spPr>
          <a:xfrm>
            <a:off x="3468504" y="7794549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04</a:t>
            </a:r>
            <a:endParaRPr lang="zh-CN" altLang="en-US" sz="1200" b="1" dirty="0"/>
          </a:p>
        </p:txBody>
      </p:sp>
      <p:sp>
        <p:nvSpPr>
          <p:cNvPr id="80" name="矩形 79"/>
          <p:cNvSpPr/>
          <p:nvPr/>
        </p:nvSpPr>
        <p:spPr>
          <a:xfrm>
            <a:off x="546830" y="9411164"/>
            <a:ext cx="5759613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保留古磨，需结合小区入口左侧绿地</a:t>
            </a:r>
            <a:r>
              <a:rPr lang="zh-CN" altLang="en-US" sz="120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整治</a:t>
            </a:r>
            <a:r>
              <a:rPr lang="zh-CN" altLang="en-US" sz="12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，作为艺术构筑物。</a:t>
            </a:r>
            <a:endParaRPr lang="zh-CN" altLang="en-US" sz="12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81" name="TextBox 5"/>
          <p:cNvSpPr txBox="1">
            <a:spLocks noChangeArrowheads="1"/>
          </p:cNvSpPr>
          <p:nvPr/>
        </p:nvSpPr>
        <p:spPr bwMode="auto">
          <a:xfrm>
            <a:off x="538164" y="612777"/>
            <a:ext cx="2853525" cy="264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 smtClean="0">
                <a:latin typeface="华文细黑" pitchFamily="2" charset="-122"/>
                <a:ea typeface="华文细黑" pitchFamily="2" charset="-122"/>
              </a:rPr>
              <a:t>二、居民需求</a:t>
            </a:r>
            <a:endParaRPr lang="en-US" altLang="zh-CN" sz="1200" b="1" dirty="0">
              <a:latin typeface="华文细黑" pitchFamily="2" charset="-122"/>
              <a:ea typeface="华文细黑" pitchFamily="2" charset="-122"/>
            </a:endParaRPr>
          </a:p>
          <a:p>
            <a:pPr indent="266700" algn="just">
              <a:lnSpc>
                <a:spcPct val="120000"/>
              </a:lnSpc>
              <a:defRPr/>
            </a:pP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解放后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，大西别墅被政府收回后，每栋别墅分配多户家庭共同居住。由于居住空间局促，宅间绿地陆续加建，绿地环境受到影响。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266700" algn="just">
              <a:lnSpc>
                <a:spcPct val="120000"/>
              </a:lnSpc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随着小区老龄化趋势升高，居民对小区户外活动场地的需求也日益提升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。</a:t>
            </a:r>
            <a:endParaRPr lang="en-US" altLang="zh-CN" sz="1200" dirty="0" smtClean="0">
              <a:latin typeface="华文细黑" pitchFamily="2" charset="-122"/>
              <a:ea typeface="华文细黑" pitchFamily="2" charset="-122"/>
            </a:endParaRPr>
          </a:p>
          <a:p>
            <a:pPr indent="266700" algn="just">
              <a:lnSpc>
                <a:spcPct val="120000"/>
              </a:lnSpc>
              <a:defRPr/>
            </a:pP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具体需求：别墅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间半封闭绿地公共开放，增加活动设施与场地；多处防空洞地面出口艺术化处理；保留的古磨做艺术小品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34" t="-148" r="30623" b="148"/>
          <a:stretch/>
        </p:blipFill>
        <p:spPr bwMode="auto">
          <a:xfrm>
            <a:off x="0" y="-25400"/>
            <a:ext cx="6858000" cy="993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8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3620120" y="6242252"/>
            <a:ext cx="2924652" cy="3067324"/>
            <a:chOff x="3348421" y="476250"/>
            <a:chExt cx="5793611" cy="6076239"/>
          </a:xfrm>
        </p:grpSpPr>
        <p:grpSp>
          <p:nvGrpSpPr>
            <p:cNvPr id="45" name="组合 44"/>
            <p:cNvGrpSpPr/>
            <p:nvPr/>
          </p:nvGrpSpPr>
          <p:grpSpPr>
            <a:xfrm>
              <a:off x="3348421" y="476250"/>
              <a:ext cx="5793611" cy="6076239"/>
              <a:chOff x="5700327" y="1166437"/>
              <a:chExt cx="3119822" cy="3272014"/>
            </a:xfrm>
          </p:grpSpPr>
          <p:pic>
            <p:nvPicPr>
              <p:cNvPr id="49" name="图片 48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00327" y="1166437"/>
                <a:ext cx="3119822" cy="327201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0" name="任意多边形 49"/>
              <p:cNvSpPr/>
              <p:nvPr/>
            </p:nvSpPr>
            <p:spPr>
              <a:xfrm>
                <a:off x="6076950" y="1631950"/>
                <a:ext cx="1949450" cy="2355850"/>
              </a:xfrm>
              <a:custGeom>
                <a:avLst/>
                <a:gdLst>
                  <a:gd name="connsiteX0" fmla="*/ 800100 w 1949450"/>
                  <a:gd name="connsiteY0" fmla="*/ 2311400 h 2355850"/>
                  <a:gd name="connsiteX1" fmla="*/ 0 w 1949450"/>
                  <a:gd name="connsiteY1" fmla="*/ 1866900 h 2355850"/>
                  <a:gd name="connsiteX2" fmla="*/ 95250 w 1949450"/>
                  <a:gd name="connsiteY2" fmla="*/ 1720850 h 2355850"/>
                  <a:gd name="connsiteX3" fmla="*/ 139700 w 1949450"/>
                  <a:gd name="connsiteY3" fmla="*/ 1397000 h 2355850"/>
                  <a:gd name="connsiteX4" fmla="*/ 241300 w 1949450"/>
                  <a:gd name="connsiteY4" fmla="*/ 1384300 h 2355850"/>
                  <a:gd name="connsiteX5" fmla="*/ 355600 w 1949450"/>
                  <a:gd name="connsiteY5" fmla="*/ 1257300 h 2355850"/>
                  <a:gd name="connsiteX6" fmla="*/ 361950 w 1949450"/>
                  <a:gd name="connsiteY6" fmla="*/ 1098550 h 2355850"/>
                  <a:gd name="connsiteX7" fmla="*/ 469900 w 1949450"/>
                  <a:gd name="connsiteY7" fmla="*/ 996950 h 2355850"/>
                  <a:gd name="connsiteX8" fmla="*/ 501650 w 1949450"/>
                  <a:gd name="connsiteY8" fmla="*/ 882650 h 2355850"/>
                  <a:gd name="connsiteX9" fmla="*/ 679450 w 1949450"/>
                  <a:gd name="connsiteY9" fmla="*/ 654050 h 2355850"/>
                  <a:gd name="connsiteX10" fmla="*/ 723900 w 1949450"/>
                  <a:gd name="connsiteY10" fmla="*/ 304800 h 2355850"/>
                  <a:gd name="connsiteX11" fmla="*/ 812800 w 1949450"/>
                  <a:gd name="connsiteY11" fmla="*/ 304800 h 2355850"/>
                  <a:gd name="connsiteX12" fmla="*/ 819150 w 1949450"/>
                  <a:gd name="connsiteY12" fmla="*/ 266700 h 2355850"/>
                  <a:gd name="connsiteX13" fmla="*/ 869950 w 1949450"/>
                  <a:gd name="connsiteY13" fmla="*/ 273050 h 2355850"/>
                  <a:gd name="connsiteX14" fmla="*/ 920750 w 1949450"/>
                  <a:gd name="connsiteY14" fmla="*/ 0 h 2355850"/>
                  <a:gd name="connsiteX15" fmla="*/ 1301750 w 1949450"/>
                  <a:gd name="connsiteY15" fmla="*/ 177800 h 2355850"/>
                  <a:gd name="connsiteX16" fmla="*/ 990600 w 1949450"/>
                  <a:gd name="connsiteY16" fmla="*/ 552450 h 2355850"/>
                  <a:gd name="connsiteX17" fmla="*/ 1092200 w 1949450"/>
                  <a:gd name="connsiteY17" fmla="*/ 654050 h 2355850"/>
                  <a:gd name="connsiteX18" fmla="*/ 1035050 w 1949450"/>
                  <a:gd name="connsiteY18" fmla="*/ 711200 h 2355850"/>
                  <a:gd name="connsiteX19" fmla="*/ 1333500 w 1949450"/>
                  <a:gd name="connsiteY19" fmla="*/ 965200 h 2355850"/>
                  <a:gd name="connsiteX20" fmla="*/ 1295400 w 1949450"/>
                  <a:gd name="connsiteY20" fmla="*/ 1066800 h 2355850"/>
                  <a:gd name="connsiteX21" fmla="*/ 1543050 w 1949450"/>
                  <a:gd name="connsiteY21" fmla="*/ 1250950 h 2355850"/>
                  <a:gd name="connsiteX22" fmla="*/ 1727200 w 1949450"/>
                  <a:gd name="connsiteY22" fmla="*/ 1035050 h 2355850"/>
                  <a:gd name="connsiteX23" fmla="*/ 1949450 w 1949450"/>
                  <a:gd name="connsiteY23" fmla="*/ 1219200 h 2355850"/>
                  <a:gd name="connsiteX24" fmla="*/ 1028700 w 1949450"/>
                  <a:gd name="connsiteY24" fmla="*/ 2203450 h 2355850"/>
                  <a:gd name="connsiteX25" fmla="*/ 889000 w 1949450"/>
                  <a:gd name="connsiteY25" fmla="*/ 2355850 h 2355850"/>
                  <a:gd name="connsiteX26" fmla="*/ 800100 w 1949450"/>
                  <a:gd name="connsiteY26" fmla="*/ 2311400 h 235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949450" h="2355850">
                    <a:moveTo>
                      <a:pt x="800100" y="2311400"/>
                    </a:moveTo>
                    <a:lnTo>
                      <a:pt x="0" y="1866900"/>
                    </a:lnTo>
                    <a:lnTo>
                      <a:pt x="95250" y="1720850"/>
                    </a:lnTo>
                    <a:lnTo>
                      <a:pt x="139700" y="1397000"/>
                    </a:lnTo>
                    <a:lnTo>
                      <a:pt x="241300" y="1384300"/>
                    </a:lnTo>
                    <a:lnTo>
                      <a:pt x="355600" y="1257300"/>
                    </a:lnTo>
                    <a:lnTo>
                      <a:pt x="361950" y="1098550"/>
                    </a:lnTo>
                    <a:lnTo>
                      <a:pt x="469900" y="996950"/>
                    </a:lnTo>
                    <a:lnTo>
                      <a:pt x="501650" y="882650"/>
                    </a:lnTo>
                    <a:lnTo>
                      <a:pt x="679450" y="654050"/>
                    </a:lnTo>
                    <a:lnTo>
                      <a:pt x="723900" y="304800"/>
                    </a:lnTo>
                    <a:lnTo>
                      <a:pt x="812800" y="304800"/>
                    </a:lnTo>
                    <a:lnTo>
                      <a:pt x="819150" y="266700"/>
                    </a:lnTo>
                    <a:lnTo>
                      <a:pt x="869950" y="273050"/>
                    </a:lnTo>
                    <a:lnTo>
                      <a:pt x="920750" y="0"/>
                    </a:lnTo>
                    <a:lnTo>
                      <a:pt x="1301750" y="177800"/>
                    </a:lnTo>
                    <a:lnTo>
                      <a:pt x="990600" y="552450"/>
                    </a:lnTo>
                    <a:lnTo>
                      <a:pt x="1092200" y="654050"/>
                    </a:lnTo>
                    <a:lnTo>
                      <a:pt x="1035050" y="711200"/>
                    </a:lnTo>
                    <a:lnTo>
                      <a:pt x="1333500" y="965200"/>
                    </a:lnTo>
                    <a:lnTo>
                      <a:pt x="1295400" y="1066800"/>
                    </a:lnTo>
                    <a:lnTo>
                      <a:pt x="1543050" y="1250950"/>
                    </a:lnTo>
                    <a:lnTo>
                      <a:pt x="1727200" y="1035050"/>
                    </a:lnTo>
                    <a:lnTo>
                      <a:pt x="1949450" y="1219200"/>
                    </a:lnTo>
                    <a:lnTo>
                      <a:pt x="1028700" y="2203450"/>
                    </a:lnTo>
                    <a:lnTo>
                      <a:pt x="889000" y="2355850"/>
                    </a:lnTo>
                    <a:lnTo>
                      <a:pt x="800100" y="2311400"/>
                    </a:lnTo>
                    <a:close/>
                  </a:path>
                </a:pathLst>
              </a:custGeom>
              <a:noFill/>
              <a:ln w="25400">
                <a:solidFill>
                  <a:srgbClr val="C00000"/>
                </a:solidFill>
                <a:prstDash val="sysDash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6" name="任意多边形 45"/>
            <p:cNvSpPr/>
            <p:nvPr/>
          </p:nvSpPr>
          <p:spPr>
            <a:xfrm>
              <a:off x="4883151" y="3009900"/>
              <a:ext cx="1073151" cy="977900"/>
            </a:xfrm>
            <a:custGeom>
              <a:avLst/>
              <a:gdLst>
                <a:gd name="connsiteX0" fmla="*/ 419100 w 1073150"/>
                <a:gd name="connsiteY0" fmla="*/ 0 h 977900"/>
                <a:gd name="connsiteX1" fmla="*/ 1073150 w 1073150"/>
                <a:gd name="connsiteY1" fmla="*/ 565150 h 977900"/>
                <a:gd name="connsiteX2" fmla="*/ 825500 w 1073150"/>
                <a:gd name="connsiteY2" fmla="*/ 857250 h 977900"/>
                <a:gd name="connsiteX3" fmla="*/ 755650 w 1073150"/>
                <a:gd name="connsiteY3" fmla="*/ 781050 h 977900"/>
                <a:gd name="connsiteX4" fmla="*/ 590550 w 1073150"/>
                <a:gd name="connsiteY4" fmla="*/ 977900 h 977900"/>
                <a:gd name="connsiteX5" fmla="*/ 527050 w 1073150"/>
                <a:gd name="connsiteY5" fmla="*/ 920750 h 977900"/>
                <a:gd name="connsiteX6" fmla="*/ 495300 w 1073150"/>
                <a:gd name="connsiteY6" fmla="*/ 952500 h 977900"/>
                <a:gd name="connsiteX7" fmla="*/ 114300 w 1073150"/>
                <a:gd name="connsiteY7" fmla="*/ 641350 h 977900"/>
                <a:gd name="connsiteX8" fmla="*/ 133350 w 1073150"/>
                <a:gd name="connsiteY8" fmla="*/ 609600 h 977900"/>
                <a:gd name="connsiteX9" fmla="*/ 0 w 1073150"/>
                <a:gd name="connsiteY9" fmla="*/ 482600 h 977900"/>
                <a:gd name="connsiteX10" fmla="*/ 419100 w 1073150"/>
                <a:gd name="connsiteY10" fmla="*/ 0 h 97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3150" h="977900">
                  <a:moveTo>
                    <a:pt x="419100" y="0"/>
                  </a:moveTo>
                  <a:lnTo>
                    <a:pt x="1073150" y="565150"/>
                  </a:lnTo>
                  <a:lnTo>
                    <a:pt x="825500" y="857250"/>
                  </a:lnTo>
                  <a:lnTo>
                    <a:pt x="755650" y="781050"/>
                  </a:lnTo>
                  <a:lnTo>
                    <a:pt x="590550" y="977900"/>
                  </a:lnTo>
                  <a:lnTo>
                    <a:pt x="527050" y="920750"/>
                  </a:lnTo>
                  <a:lnTo>
                    <a:pt x="495300" y="952500"/>
                  </a:lnTo>
                  <a:lnTo>
                    <a:pt x="114300" y="641350"/>
                  </a:lnTo>
                  <a:lnTo>
                    <a:pt x="133350" y="609600"/>
                  </a:lnTo>
                  <a:lnTo>
                    <a:pt x="0" y="482600"/>
                  </a:lnTo>
                  <a:lnTo>
                    <a:pt x="41910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 46"/>
            <p:cNvSpPr/>
            <p:nvPr/>
          </p:nvSpPr>
          <p:spPr>
            <a:xfrm>
              <a:off x="4686302" y="4279900"/>
              <a:ext cx="1028700" cy="1009650"/>
            </a:xfrm>
            <a:custGeom>
              <a:avLst/>
              <a:gdLst>
                <a:gd name="connsiteX0" fmla="*/ 406400 w 1028700"/>
                <a:gd name="connsiteY0" fmla="*/ 0 h 1009650"/>
                <a:gd name="connsiteX1" fmla="*/ 1028700 w 1028700"/>
                <a:gd name="connsiteY1" fmla="*/ 520700 h 1009650"/>
                <a:gd name="connsiteX2" fmla="*/ 622300 w 1028700"/>
                <a:gd name="connsiteY2" fmla="*/ 1009650 h 1009650"/>
                <a:gd name="connsiteX3" fmla="*/ 514350 w 1028700"/>
                <a:gd name="connsiteY3" fmla="*/ 914400 h 1009650"/>
                <a:gd name="connsiteX4" fmla="*/ 514350 w 1028700"/>
                <a:gd name="connsiteY4" fmla="*/ 914400 h 1009650"/>
                <a:gd name="connsiteX5" fmla="*/ 482600 w 1028700"/>
                <a:gd name="connsiteY5" fmla="*/ 958850 h 1009650"/>
                <a:gd name="connsiteX6" fmla="*/ 114300 w 1028700"/>
                <a:gd name="connsiteY6" fmla="*/ 641350 h 1009650"/>
                <a:gd name="connsiteX7" fmla="*/ 146050 w 1028700"/>
                <a:gd name="connsiteY7" fmla="*/ 596900 h 1009650"/>
                <a:gd name="connsiteX8" fmla="*/ 0 w 1028700"/>
                <a:gd name="connsiteY8" fmla="*/ 482600 h 1009650"/>
                <a:gd name="connsiteX9" fmla="*/ 406400 w 1028700"/>
                <a:gd name="connsiteY9" fmla="*/ 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700" h="1009650">
                  <a:moveTo>
                    <a:pt x="406400" y="0"/>
                  </a:moveTo>
                  <a:lnTo>
                    <a:pt x="1028700" y="520700"/>
                  </a:lnTo>
                  <a:lnTo>
                    <a:pt x="622300" y="1009650"/>
                  </a:lnTo>
                  <a:lnTo>
                    <a:pt x="514350" y="914400"/>
                  </a:lnTo>
                  <a:lnTo>
                    <a:pt x="514350" y="914400"/>
                  </a:lnTo>
                  <a:lnTo>
                    <a:pt x="482600" y="958850"/>
                  </a:lnTo>
                  <a:lnTo>
                    <a:pt x="114300" y="641350"/>
                  </a:lnTo>
                  <a:lnTo>
                    <a:pt x="146050" y="596900"/>
                  </a:lnTo>
                  <a:lnTo>
                    <a:pt x="0" y="4826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任意多边形 47"/>
            <p:cNvSpPr/>
            <p:nvPr/>
          </p:nvSpPr>
          <p:spPr>
            <a:xfrm>
              <a:off x="6038849" y="3721100"/>
              <a:ext cx="1035051" cy="939800"/>
            </a:xfrm>
            <a:custGeom>
              <a:avLst/>
              <a:gdLst>
                <a:gd name="connsiteX0" fmla="*/ 476250 w 946150"/>
                <a:gd name="connsiteY0" fmla="*/ 863600 h 863600"/>
                <a:gd name="connsiteX1" fmla="*/ 946150 w 946150"/>
                <a:gd name="connsiteY1" fmla="*/ 355600 h 863600"/>
                <a:gd name="connsiteX2" fmla="*/ 508000 w 946150"/>
                <a:gd name="connsiteY2" fmla="*/ 0 h 863600"/>
                <a:gd name="connsiteX3" fmla="*/ 387350 w 946150"/>
                <a:gd name="connsiteY3" fmla="*/ 146050 h 863600"/>
                <a:gd name="connsiteX4" fmla="*/ 279400 w 946150"/>
                <a:gd name="connsiteY4" fmla="*/ 76200 h 863600"/>
                <a:gd name="connsiteX5" fmla="*/ 0 w 946150"/>
                <a:gd name="connsiteY5" fmla="*/ 412750 h 863600"/>
                <a:gd name="connsiteX6" fmla="*/ 171450 w 946150"/>
                <a:gd name="connsiteY6" fmla="*/ 539750 h 863600"/>
                <a:gd name="connsiteX7" fmla="*/ 133350 w 946150"/>
                <a:gd name="connsiteY7" fmla="*/ 577850 h 863600"/>
                <a:gd name="connsiteX8" fmla="*/ 476250 w 946150"/>
                <a:gd name="connsiteY8" fmla="*/ 863600 h 863600"/>
                <a:gd name="connsiteX0" fmla="*/ 476250 w 1035050"/>
                <a:gd name="connsiteY0" fmla="*/ 863600 h 863600"/>
                <a:gd name="connsiteX1" fmla="*/ 1035050 w 1035050"/>
                <a:gd name="connsiteY1" fmla="*/ 431800 h 863600"/>
                <a:gd name="connsiteX2" fmla="*/ 508000 w 1035050"/>
                <a:gd name="connsiteY2" fmla="*/ 0 h 863600"/>
                <a:gd name="connsiteX3" fmla="*/ 387350 w 1035050"/>
                <a:gd name="connsiteY3" fmla="*/ 146050 h 863600"/>
                <a:gd name="connsiteX4" fmla="*/ 279400 w 1035050"/>
                <a:gd name="connsiteY4" fmla="*/ 76200 h 863600"/>
                <a:gd name="connsiteX5" fmla="*/ 0 w 1035050"/>
                <a:gd name="connsiteY5" fmla="*/ 412750 h 863600"/>
                <a:gd name="connsiteX6" fmla="*/ 171450 w 1035050"/>
                <a:gd name="connsiteY6" fmla="*/ 539750 h 863600"/>
                <a:gd name="connsiteX7" fmla="*/ 133350 w 1035050"/>
                <a:gd name="connsiteY7" fmla="*/ 577850 h 863600"/>
                <a:gd name="connsiteX8" fmla="*/ 476250 w 1035050"/>
                <a:gd name="connsiteY8" fmla="*/ 863600 h 863600"/>
                <a:gd name="connsiteX0" fmla="*/ 565150 w 1035050"/>
                <a:gd name="connsiteY0" fmla="*/ 939800 h 939800"/>
                <a:gd name="connsiteX1" fmla="*/ 1035050 w 1035050"/>
                <a:gd name="connsiteY1" fmla="*/ 431800 h 939800"/>
                <a:gd name="connsiteX2" fmla="*/ 508000 w 1035050"/>
                <a:gd name="connsiteY2" fmla="*/ 0 h 939800"/>
                <a:gd name="connsiteX3" fmla="*/ 387350 w 1035050"/>
                <a:gd name="connsiteY3" fmla="*/ 146050 h 939800"/>
                <a:gd name="connsiteX4" fmla="*/ 279400 w 1035050"/>
                <a:gd name="connsiteY4" fmla="*/ 76200 h 939800"/>
                <a:gd name="connsiteX5" fmla="*/ 0 w 1035050"/>
                <a:gd name="connsiteY5" fmla="*/ 412750 h 939800"/>
                <a:gd name="connsiteX6" fmla="*/ 171450 w 1035050"/>
                <a:gd name="connsiteY6" fmla="*/ 539750 h 939800"/>
                <a:gd name="connsiteX7" fmla="*/ 133350 w 1035050"/>
                <a:gd name="connsiteY7" fmla="*/ 577850 h 939800"/>
                <a:gd name="connsiteX8" fmla="*/ 565150 w 1035050"/>
                <a:gd name="connsiteY8" fmla="*/ 939800 h 93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050" h="939800">
                  <a:moveTo>
                    <a:pt x="565150" y="939800"/>
                  </a:moveTo>
                  <a:lnTo>
                    <a:pt x="1035050" y="431800"/>
                  </a:lnTo>
                  <a:lnTo>
                    <a:pt x="508000" y="0"/>
                  </a:lnTo>
                  <a:lnTo>
                    <a:pt x="387350" y="146050"/>
                  </a:lnTo>
                  <a:lnTo>
                    <a:pt x="279400" y="76200"/>
                  </a:lnTo>
                  <a:lnTo>
                    <a:pt x="0" y="412750"/>
                  </a:lnTo>
                  <a:lnTo>
                    <a:pt x="171450" y="539750"/>
                  </a:lnTo>
                  <a:lnTo>
                    <a:pt x="133350" y="577850"/>
                  </a:lnTo>
                  <a:lnTo>
                    <a:pt x="565150" y="93980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14103" y="6252693"/>
            <a:ext cx="3070881" cy="3079561"/>
            <a:chOff x="3048000" y="723900"/>
            <a:chExt cx="5776686" cy="5793014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61494" y="723900"/>
              <a:ext cx="5758655" cy="57785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" name="任意多边形 39"/>
            <p:cNvSpPr/>
            <p:nvPr/>
          </p:nvSpPr>
          <p:spPr>
            <a:xfrm>
              <a:off x="6076950" y="1631950"/>
              <a:ext cx="1949450" cy="2355850"/>
            </a:xfrm>
            <a:custGeom>
              <a:avLst/>
              <a:gdLst>
                <a:gd name="connsiteX0" fmla="*/ 800100 w 1949450"/>
                <a:gd name="connsiteY0" fmla="*/ 2311400 h 2355850"/>
                <a:gd name="connsiteX1" fmla="*/ 0 w 1949450"/>
                <a:gd name="connsiteY1" fmla="*/ 1866900 h 2355850"/>
                <a:gd name="connsiteX2" fmla="*/ 95250 w 1949450"/>
                <a:gd name="connsiteY2" fmla="*/ 1720850 h 2355850"/>
                <a:gd name="connsiteX3" fmla="*/ 139700 w 1949450"/>
                <a:gd name="connsiteY3" fmla="*/ 1397000 h 2355850"/>
                <a:gd name="connsiteX4" fmla="*/ 241300 w 1949450"/>
                <a:gd name="connsiteY4" fmla="*/ 1384300 h 2355850"/>
                <a:gd name="connsiteX5" fmla="*/ 355600 w 1949450"/>
                <a:gd name="connsiteY5" fmla="*/ 1257300 h 2355850"/>
                <a:gd name="connsiteX6" fmla="*/ 361950 w 1949450"/>
                <a:gd name="connsiteY6" fmla="*/ 1098550 h 2355850"/>
                <a:gd name="connsiteX7" fmla="*/ 469900 w 1949450"/>
                <a:gd name="connsiteY7" fmla="*/ 996950 h 2355850"/>
                <a:gd name="connsiteX8" fmla="*/ 501650 w 1949450"/>
                <a:gd name="connsiteY8" fmla="*/ 882650 h 2355850"/>
                <a:gd name="connsiteX9" fmla="*/ 679450 w 1949450"/>
                <a:gd name="connsiteY9" fmla="*/ 654050 h 2355850"/>
                <a:gd name="connsiteX10" fmla="*/ 723900 w 1949450"/>
                <a:gd name="connsiteY10" fmla="*/ 304800 h 2355850"/>
                <a:gd name="connsiteX11" fmla="*/ 812800 w 1949450"/>
                <a:gd name="connsiteY11" fmla="*/ 304800 h 2355850"/>
                <a:gd name="connsiteX12" fmla="*/ 819150 w 1949450"/>
                <a:gd name="connsiteY12" fmla="*/ 266700 h 2355850"/>
                <a:gd name="connsiteX13" fmla="*/ 869950 w 1949450"/>
                <a:gd name="connsiteY13" fmla="*/ 273050 h 2355850"/>
                <a:gd name="connsiteX14" fmla="*/ 920750 w 1949450"/>
                <a:gd name="connsiteY14" fmla="*/ 0 h 2355850"/>
                <a:gd name="connsiteX15" fmla="*/ 1301750 w 1949450"/>
                <a:gd name="connsiteY15" fmla="*/ 177800 h 2355850"/>
                <a:gd name="connsiteX16" fmla="*/ 990600 w 1949450"/>
                <a:gd name="connsiteY16" fmla="*/ 552450 h 2355850"/>
                <a:gd name="connsiteX17" fmla="*/ 1092200 w 1949450"/>
                <a:gd name="connsiteY17" fmla="*/ 654050 h 2355850"/>
                <a:gd name="connsiteX18" fmla="*/ 1035050 w 1949450"/>
                <a:gd name="connsiteY18" fmla="*/ 711200 h 2355850"/>
                <a:gd name="connsiteX19" fmla="*/ 1333500 w 1949450"/>
                <a:gd name="connsiteY19" fmla="*/ 965200 h 2355850"/>
                <a:gd name="connsiteX20" fmla="*/ 1295400 w 1949450"/>
                <a:gd name="connsiteY20" fmla="*/ 1066800 h 2355850"/>
                <a:gd name="connsiteX21" fmla="*/ 1543050 w 1949450"/>
                <a:gd name="connsiteY21" fmla="*/ 1250950 h 2355850"/>
                <a:gd name="connsiteX22" fmla="*/ 1727200 w 1949450"/>
                <a:gd name="connsiteY22" fmla="*/ 1035050 h 2355850"/>
                <a:gd name="connsiteX23" fmla="*/ 1949450 w 1949450"/>
                <a:gd name="connsiteY23" fmla="*/ 1219200 h 2355850"/>
                <a:gd name="connsiteX24" fmla="*/ 1028700 w 1949450"/>
                <a:gd name="connsiteY24" fmla="*/ 2203450 h 2355850"/>
                <a:gd name="connsiteX25" fmla="*/ 889000 w 1949450"/>
                <a:gd name="connsiteY25" fmla="*/ 2355850 h 2355850"/>
                <a:gd name="connsiteX26" fmla="*/ 800100 w 1949450"/>
                <a:gd name="connsiteY26" fmla="*/ 2311400 h 235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49450" h="2355850">
                  <a:moveTo>
                    <a:pt x="800100" y="2311400"/>
                  </a:moveTo>
                  <a:lnTo>
                    <a:pt x="0" y="1866900"/>
                  </a:lnTo>
                  <a:lnTo>
                    <a:pt x="95250" y="1720850"/>
                  </a:lnTo>
                  <a:lnTo>
                    <a:pt x="139700" y="1397000"/>
                  </a:lnTo>
                  <a:lnTo>
                    <a:pt x="241300" y="1384300"/>
                  </a:lnTo>
                  <a:lnTo>
                    <a:pt x="355600" y="1257300"/>
                  </a:lnTo>
                  <a:lnTo>
                    <a:pt x="361950" y="1098550"/>
                  </a:lnTo>
                  <a:lnTo>
                    <a:pt x="469900" y="996950"/>
                  </a:lnTo>
                  <a:lnTo>
                    <a:pt x="501650" y="882650"/>
                  </a:lnTo>
                  <a:lnTo>
                    <a:pt x="679450" y="654050"/>
                  </a:lnTo>
                  <a:lnTo>
                    <a:pt x="723900" y="304800"/>
                  </a:lnTo>
                  <a:lnTo>
                    <a:pt x="812800" y="304800"/>
                  </a:lnTo>
                  <a:lnTo>
                    <a:pt x="819150" y="266700"/>
                  </a:lnTo>
                  <a:lnTo>
                    <a:pt x="869950" y="273050"/>
                  </a:lnTo>
                  <a:lnTo>
                    <a:pt x="920750" y="0"/>
                  </a:lnTo>
                  <a:lnTo>
                    <a:pt x="1301750" y="177800"/>
                  </a:lnTo>
                  <a:lnTo>
                    <a:pt x="990600" y="552450"/>
                  </a:lnTo>
                  <a:lnTo>
                    <a:pt x="1092200" y="654050"/>
                  </a:lnTo>
                  <a:lnTo>
                    <a:pt x="1035050" y="711200"/>
                  </a:lnTo>
                  <a:lnTo>
                    <a:pt x="1333500" y="965200"/>
                  </a:lnTo>
                  <a:lnTo>
                    <a:pt x="1295400" y="1066800"/>
                  </a:lnTo>
                  <a:lnTo>
                    <a:pt x="1543050" y="1250950"/>
                  </a:lnTo>
                  <a:lnTo>
                    <a:pt x="1727200" y="1035050"/>
                  </a:lnTo>
                  <a:lnTo>
                    <a:pt x="1949450" y="1219200"/>
                  </a:lnTo>
                  <a:lnTo>
                    <a:pt x="1028700" y="2203450"/>
                  </a:lnTo>
                  <a:lnTo>
                    <a:pt x="889000" y="2355850"/>
                  </a:lnTo>
                  <a:lnTo>
                    <a:pt x="800100" y="2311400"/>
                  </a:lnTo>
                  <a:close/>
                </a:path>
              </a:pathLst>
            </a:custGeom>
            <a:noFill/>
            <a:ln w="19050">
              <a:solidFill>
                <a:srgbClr val="C00000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3048000" y="725714"/>
              <a:ext cx="1219200" cy="1596572"/>
            </a:xfrm>
            <a:custGeom>
              <a:avLst/>
              <a:gdLst>
                <a:gd name="connsiteX0" fmla="*/ 0 w 1219200"/>
                <a:gd name="connsiteY0" fmla="*/ 1596572 h 1596572"/>
                <a:gd name="connsiteX1" fmla="*/ 1219200 w 1219200"/>
                <a:gd name="connsiteY1" fmla="*/ 0 h 159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9200" h="1596572">
                  <a:moveTo>
                    <a:pt x="0" y="1596572"/>
                  </a:moveTo>
                  <a:lnTo>
                    <a:pt x="1219200" y="0"/>
                  </a:lnTo>
                </a:path>
              </a:pathLst>
            </a:custGeom>
            <a:noFill/>
            <a:ln w="127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3062514" y="3439886"/>
              <a:ext cx="3556000" cy="3018971"/>
            </a:xfrm>
            <a:custGeom>
              <a:avLst/>
              <a:gdLst>
                <a:gd name="connsiteX0" fmla="*/ 0 w 3556000"/>
                <a:gd name="connsiteY0" fmla="*/ 0 h 3018971"/>
                <a:gd name="connsiteX1" fmla="*/ 2293257 w 3556000"/>
                <a:gd name="connsiteY1" fmla="*/ 2496457 h 3018971"/>
                <a:gd name="connsiteX2" fmla="*/ 2481943 w 3556000"/>
                <a:gd name="connsiteY2" fmla="*/ 2627085 h 3018971"/>
                <a:gd name="connsiteX3" fmla="*/ 3338286 w 3556000"/>
                <a:gd name="connsiteY3" fmla="*/ 2946400 h 3018971"/>
                <a:gd name="connsiteX4" fmla="*/ 3556000 w 3556000"/>
                <a:gd name="connsiteY4" fmla="*/ 3018971 h 301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000" h="3018971">
                  <a:moveTo>
                    <a:pt x="0" y="0"/>
                  </a:moveTo>
                  <a:lnTo>
                    <a:pt x="2293257" y="2496457"/>
                  </a:lnTo>
                  <a:lnTo>
                    <a:pt x="2481943" y="2627085"/>
                  </a:lnTo>
                  <a:lnTo>
                    <a:pt x="3338286" y="2946400"/>
                  </a:lnTo>
                  <a:lnTo>
                    <a:pt x="3556000" y="3018971"/>
                  </a:lnTo>
                </a:path>
              </a:pathLst>
            </a:custGeom>
            <a:noFill/>
            <a:ln w="127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4484914" y="2002971"/>
              <a:ext cx="4339772" cy="4513943"/>
            </a:xfrm>
            <a:custGeom>
              <a:avLst/>
              <a:gdLst>
                <a:gd name="connsiteX0" fmla="*/ 0 w 4339772"/>
                <a:gd name="connsiteY0" fmla="*/ 4513943 h 4513943"/>
                <a:gd name="connsiteX1" fmla="*/ 870857 w 4339772"/>
                <a:gd name="connsiteY1" fmla="*/ 4499429 h 4513943"/>
                <a:gd name="connsiteX2" fmla="*/ 4339772 w 4339772"/>
                <a:gd name="connsiteY2" fmla="*/ 725715 h 4513943"/>
                <a:gd name="connsiteX3" fmla="*/ 4339772 w 4339772"/>
                <a:gd name="connsiteY3" fmla="*/ 0 h 4513943"/>
                <a:gd name="connsiteX4" fmla="*/ 58057 w 4339772"/>
                <a:gd name="connsiteY4" fmla="*/ 4499429 h 4513943"/>
                <a:gd name="connsiteX5" fmla="*/ 58057 w 4339772"/>
                <a:gd name="connsiteY5" fmla="*/ 4513943 h 4513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39772" h="4513943">
                  <a:moveTo>
                    <a:pt x="0" y="4513943"/>
                  </a:moveTo>
                  <a:lnTo>
                    <a:pt x="870857" y="4499429"/>
                  </a:lnTo>
                  <a:lnTo>
                    <a:pt x="4339772" y="725715"/>
                  </a:lnTo>
                  <a:lnTo>
                    <a:pt x="4339772" y="0"/>
                  </a:lnTo>
                  <a:lnTo>
                    <a:pt x="58057" y="4499429"/>
                  </a:lnTo>
                  <a:lnTo>
                    <a:pt x="58057" y="4513943"/>
                  </a:lnTo>
                </a:path>
              </a:pathLst>
            </a:custGeom>
            <a:solidFill>
              <a:schemeClr val="accent6">
                <a:lumMod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Picture 2" descr="I:\中心项目\行走上海\街道试点踏勘\IMG_102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0512"/>
            <a:ext cx="6858000" cy="458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42241" y="3654857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  <a:latin typeface="方正超粗黑简体" pitchFamily="65" charset="-122"/>
                <a:ea typeface="方正超粗黑简体" pitchFamily="65" charset="-122"/>
              </a:rPr>
              <a:t>华阳街道</a:t>
            </a:r>
            <a:endParaRPr lang="zh-CN" altLang="en-US" sz="4400" dirty="0">
              <a:solidFill>
                <a:schemeClr val="bg1"/>
              </a:solidFill>
              <a:latin typeface="方正超粗黑简体" pitchFamily="65" charset="-122"/>
              <a:ea typeface="方正超粗黑简体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15751"/>
            <a:ext cx="6858000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 smtClean="0">
                <a:latin typeface="H-冬青黑体传统中文-W3" pitchFamily="2" charset="-122"/>
                <a:ea typeface="H-冬青黑体传统中文-W3" pitchFamily="2" charset="-122"/>
              </a:rPr>
              <a:t>2. </a:t>
            </a:r>
            <a:r>
              <a:rPr lang="zh-CN" altLang="en-US" sz="2000" b="1" dirty="0" smtClean="0">
                <a:latin typeface="H-冬青黑体传统中文-W3" pitchFamily="2" charset="-122"/>
                <a:ea typeface="H-冬青黑体传统中文-W3" pitchFamily="2" charset="-122"/>
              </a:rPr>
              <a:t>金谷苑</a:t>
            </a:r>
            <a:endParaRPr lang="zh-CN" altLang="en-US" sz="2000" b="1" dirty="0">
              <a:solidFill>
                <a:srgbClr val="C00000"/>
              </a:solidFill>
              <a:latin typeface="H-冬青黑体传统中文-W3" pitchFamily="2" charset="-122"/>
              <a:ea typeface="H-冬青黑体传统中文-W3" pitchFamily="2" charset="-122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846742" y="9264820"/>
            <a:ext cx="2523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 smtClean="0">
                <a:latin typeface="华文细黑" pitchFamily="2" charset="-122"/>
                <a:ea typeface="华文细黑" pitchFamily="2" charset="-122"/>
              </a:rPr>
              <a:t>区位图</a:t>
            </a:r>
            <a:endParaRPr lang="zh-CN" altLang="en-US" sz="1200" dirty="0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4115172" y="9276888"/>
            <a:ext cx="2523331" cy="33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小区内</a:t>
            </a:r>
            <a:r>
              <a:rPr lang="en-US" altLang="zh-CN" sz="1200" b="1" dirty="0">
                <a:latin typeface="华文细黑" pitchFamily="2" charset="-122"/>
                <a:ea typeface="华文细黑" pitchFamily="2" charset="-122"/>
              </a:rPr>
              <a:t>3</a:t>
            </a: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栋高层建筑分布图</a:t>
            </a:r>
            <a:endParaRPr lang="zh-CN" altLang="en-US" sz="1200" dirty="0"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43" r="30571"/>
          <a:stretch/>
        </p:blipFill>
        <p:spPr bwMode="auto">
          <a:xfrm>
            <a:off x="0" y="4808"/>
            <a:ext cx="6857999" cy="994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32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476672" y="1768128"/>
            <a:ext cx="448468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2. </a:t>
            </a:r>
            <a:r>
              <a:rPr lang="zh-CN" altLang="en-US" sz="16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金谷苑</a:t>
            </a:r>
          </a:p>
        </p:txBody>
      </p:sp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549275" y="2504728"/>
            <a:ext cx="5771156" cy="236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一</a:t>
            </a:r>
            <a:r>
              <a:rPr lang="zh-CN" altLang="en-US" sz="1200" b="1" dirty="0" smtClean="0">
                <a:latin typeface="华文细黑" pitchFamily="2" charset="-122"/>
                <a:ea typeface="华文细黑" pitchFamily="2" charset="-122"/>
              </a:rPr>
              <a:t>、试点社区概况</a:t>
            </a:r>
            <a:endParaRPr lang="en-US" altLang="zh-CN" sz="1200" b="1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）基地位置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240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金谷苑位于长宁路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476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弄，用地面积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8350m2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）社区概况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  <a:p>
            <a:pPr indent="3240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该社区建于</a:t>
            </a:r>
            <a:r>
              <a:rPr lang="en-US" altLang="zh-CN" sz="1200" dirty="0">
                <a:latin typeface="华文细黑" pitchFamily="2" charset="-122"/>
                <a:ea typeface="华文细黑" pitchFamily="2" charset="-122"/>
              </a:rPr>
              <a:t>1994</a:t>
            </a:r>
            <a:r>
              <a:rPr lang="zh-CN" altLang="en-US" sz="1200" dirty="0">
                <a:latin typeface="华文细黑" pitchFamily="2" charset="-122"/>
                <a:ea typeface="华文细黑" pitchFamily="2" charset="-122"/>
              </a:rPr>
              <a:t>年，居住人口密集，老龄化程度较高</a:t>
            </a:r>
            <a:r>
              <a:rPr lang="zh-CN" altLang="en-US" sz="1200" dirty="0" smtClean="0">
                <a:latin typeface="华文细黑" pitchFamily="2" charset="-122"/>
                <a:ea typeface="华文细黑" pitchFamily="2" charset="-122"/>
              </a:rPr>
              <a:t>。</a:t>
            </a:r>
            <a:endParaRPr lang="en-US" altLang="zh-CN" sz="1200" dirty="0" smtClean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>
                <a:latin typeface="华文细黑" pitchFamily="2" charset="-122"/>
                <a:ea typeface="华文细黑" pitchFamily="2" charset="-122"/>
              </a:rPr>
              <a:t>二、居民需求</a:t>
            </a:r>
            <a:endParaRPr lang="en-US" altLang="zh-CN" sz="1200" b="1" dirty="0">
              <a:latin typeface="华文细黑" pitchFamily="2" charset="-122"/>
              <a:ea typeface="华文细黑" pitchFamily="2" charset="-122"/>
            </a:endParaRPr>
          </a:p>
          <a:p>
            <a:pPr indent="324000" algn="just">
              <a:lnSpc>
                <a:spcPct val="120000"/>
              </a:lnSpc>
              <a:spcAft>
                <a:spcPts val="500"/>
              </a:spcAft>
              <a:defRPr/>
            </a:pPr>
            <a:r>
              <a:rPr lang="zh-CN" altLang="zh-CN" sz="1200" dirty="0">
                <a:latin typeface="华文细黑" pitchFamily="2" charset="-122"/>
                <a:ea typeface="华文细黑" pitchFamily="2" charset="-122"/>
              </a:rPr>
              <a:t>小区中央绿地植被美化，北入口沿街巷剩余空间整治，自行车棚上人屋面改造为小区纳凉活动场所。</a:t>
            </a:r>
            <a:endParaRPr lang="en-US" altLang="zh-CN" sz="1200" dirty="0"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16" name="图片 15" descr="I:\中心项目\行走上海\街道试点踏勘\IMG_0998.JPG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595" y="5025008"/>
            <a:ext cx="5765130" cy="2210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 descr="d:\桌面文件\桌面\金谷苑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275" y="7329264"/>
            <a:ext cx="5759450" cy="229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549275" y="6941280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01</a:t>
            </a:r>
            <a:endParaRPr lang="zh-CN" altLang="en-US" sz="1200" b="1" dirty="0"/>
          </a:p>
        </p:txBody>
      </p:sp>
      <p:sp>
        <p:nvSpPr>
          <p:cNvPr id="20" name="矩形 19"/>
          <p:cNvSpPr/>
          <p:nvPr/>
        </p:nvSpPr>
        <p:spPr>
          <a:xfrm>
            <a:off x="958885" y="6941280"/>
            <a:ext cx="5349839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沿弄堂入口的剩余空间可以好好利用。</a:t>
            </a:r>
            <a:endParaRPr lang="zh-CN" altLang="en-US" sz="12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49275" y="9334744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02</a:t>
            </a:r>
            <a:endParaRPr lang="zh-CN" altLang="en-US" sz="1200" b="1" dirty="0"/>
          </a:p>
        </p:txBody>
      </p:sp>
      <p:sp>
        <p:nvSpPr>
          <p:cNvPr id="22" name="矩形 21"/>
          <p:cNvSpPr/>
          <p:nvPr/>
        </p:nvSpPr>
        <p:spPr>
          <a:xfrm>
            <a:off x="958886" y="9334744"/>
            <a:ext cx="5346316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小区中心绿地的植被可以四季缤纷。</a:t>
            </a:r>
            <a:endParaRPr lang="zh-CN" altLang="en-US" sz="12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71" r="30643"/>
          <a:stretch/>
        </p:blipFill>
        <p:spPr bwMode="auto">
          <a:xfrm>
            <a:off x="0" y="0"/>
            <a:ext cx="6858000" cy="994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92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桌面文件\桌面\金谷苑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021" y="1856656"/>
            <a:ext cx="5806704" cy="775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533499" y="4136529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03</a:t>
            </a:r>
            <a:endParaRPr lang="zh-CN" altLang="en-US" sz="1200" b="1" dirty="0"/>
          </a:p>
        </p:txBody>
      </p:sp>
      <p:sp>
        <p:nvSpPr>
          <p:cNvPr id="8" name="矩形 7"/>
          <p:cNvSpPr/>
          <p:nvPr/>
        </p:nvSpPr>
        <p:spPr>
          <a:xfrm>
            <a:off x="943110" y="4136529"/>
            <a:ext cx="5357240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停</a:t>
            </a:r>
            <a:r>
              <a:rPr lang="zh-CN" altLang="en-US" sz="12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车棚的上人屋顶改建成可以夏季纳凉晚会的场所。</a:t>
            </a:r>
            <a:endParaRPr lang="zh-CN" altLang="en-US" sz="12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9275" y="9295331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05</a:t>
            </a:r>
            <a:endParaRPr lang="zh-CN" altLang="en-US" sz="1200" b="1" dirty="0"/>
          </a:p>
        </p:txBody>
      </p:sp>
      <p:sp>
        <p:nvSpPr>
          <p:cNvPr id="12" name="矩形 11"/>
          <p:cNvSpPr/>
          <p:nvPr/>
        </p:nvSpPr>
        <p:spPr>
          <a:xfrm>
            <a:off x="539849" y="6720976"/>
            <a:ext cx="409611" cy="2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/>
              <a:t>04</a:t>
            </a:r>
            <a:endParaRPr lang="zh-CN" altLang="en-US" sz="1200" b="1" dirty="0"/>
          </a:p>
        </p:txBody>
      </p:sp>
      <p:sp>
        <p:nvSpPr>
          <p:cNvPr id="13" name="矩形 12"/>
          <p:cNvSpPr/>
          <p:nvPr/>
        </p:nvSpPr>
        <p:spPr>
          <a:xfrm>
            <a:off x="958886" y="6720976"/>
            <a:ext cx="5357242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自行车棚内环境可以做一些美化。</a:t>
            </a:r>
            <a:endParaRPr lang="zh-CN" altLang="en-US" sz="12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58886" y="9295331"/>
            <a:ext cx="5357242" cy="2943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自行车棚外环境比较脏乱，没有合理利用。</a:t>
            </a:r>
            <a:endParaRPr lang="zh-CN" altLang="en-US" sz="1200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72" r="30571"/>
          <a:stretch/>
        </p:blipFill>
        <p:spPr bwMode="auto">
          <a:xfrm>
            <a:off x="0" y="0"/>
            <a:ext cx="6858000" cy="992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3620121" y="6257626"/>
            <a:ext cx="3034798" cy="3051950"/>
            <a:chOff x="3061493" y="711200"/>
            <a:chExt cx="5758656" cy="5791201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61493" y="723900"/>
              <a:ext cx="5758656" cy="57785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任意多边形 22"/>
            <p:cNvSpPr/>
            <p:nvPr/>
          </p:nvSpPr>
          <p:spPr>
            <a:xfrm>
              <a:off x="4130040" y="2110740"/>
              <a:ext cx="4442460" cy="3680460"/>
            </a:xfrm>
            <a:custGeom>
              <a:avLst/>
              <a:gdLst>
                <a:gd name="connsiteX0" fmla="*/ 3779520 w 4442460"/>
                <a:gd name="connsiteY0" fmla="*/ 350520 h 3680460"/>
                <a:gd name="connsiteX1" fmla="*/ 3771900 w 4442460"/>
                <a:gd name="connsiteY1" fmla="*/ 0 h 3680460"/>
                <a:gd name="connsiteX2" fmla="*/ 160020 w 4442460"/>
                <a:gd name="connsiteY2" fmla="*/ 76200 h 3680460"/>
                <a:gd name="connsiteX3" fmla="*/ 60960 w 4442460"/>
                <a:gd name="connsiteY3" fmla="*/ 106680 h 3680460"/>
                <a:gd name="connsiteX4" fmla="*/ 7620 w 4442460"/>
                <a:gd name="connsiteY4" fmla="*/ 160020 h 3680460"/>
                <a:gd name="connsiteX5" fmla="*/ 0 w 4442460"/>
                <a:gd name="connsiteY5" fmla="*/ 266700 h 3680460"/>
                <a:gd name="connsiteX6" fmla="*/ 22860 w 4442460"/>
                <a:gd name="connsiteY6" fmla="*/ 411480 h 3680460"/>
                <a:gd name="connsiteX7" fmla="*/ 655320 w 4442460"/>
                <a:gd name="connsiteY7" fmla="*/ 2110740 h 3680460"/>
                <a:gd name="connsiteX8" fmla="*/ 1295400 w 4442460"/>
                <a:gd name="connsiteY8" fmla="*/ 2095500 h 3680460"/>
                <a:gd name="connsiteX9" fmla="*/ 1455420 w 4442460"/>
                <a:gd name="connsiteY9" fmla="*/ 2575560 h 3680460"/>
                <a:gd name="connsiteX10" fmla="*/ 2232660 w 4442460"/>
                <a:gd name="connsiteY10" fmla="*/ 2567940 h 3680460"/>
                <a:gd name="connsiteX11" fmla="*/ 2316480 w 4442460"/>
                <a:gd name="connsiteY11" fmla="*/ 2819400 h 3680460"/>
                <a:gd name="connsiteX12" fmla="*/ 2979420 w 4442460"/>
                <a:gd name="connsiteY12" fmla="*/ 2590800 h 3680460"/>
                <a:gd name="connsiteX13" fmla="*/ 3878580 w 4442460"/>
                <a:gd name="connsiteY13" fmla="*/ 3512820 h 3680460"/>
                <a:gd name="connsiteX14" fmla="*/ 4061460 w 4442460"/>
                <a:gd name="connsiteY14" fmla="*/ 3566160 h 3680460"/>
                <a:gd name="connsiteX15" fmla="*/ 4046220 w 4442460"/>
                <a:gd name="connsiteY15" fmla="*/ 3672840 h 3680460"/>
                <a:gd name="connsiteX16" fmla="*/ 4366260 w 4442460"/>
                <a:gd name="connsiteY16" fmla="*/ 3680460 h 3680460"/>
                <a:gd name="connsiteX17" fmla="*/ 4366260 w 4442460"/>
                <a:gd name="connsiteY17" fmla="*/ 3649980 h 3680460"/>
                <a:gd name="connsiteX18" fmla="*/ 4404360 w 4442460"/>
                <a:gd name="connsiteY18" fmla="*/ 3649980 h 3680460"/>
                <a:gd name="connsiteX19" fmla="*/ 4358640 w 4442460"/>
                <a:gd name="connsiteY19" fmla="*/ 2270760 h 3680460"/>
                <a:gd name="connsiteX20" fmla="*/ 4389120 w 4442460"/>
                <a:gd name="connsiteY20" fmla="*/ 1927860 h 3680460"/>
                <a:gd name="connsiteX21" fmla="*/ 4389120 w 4442460"/>
                <a:gd name="connsiteY21" fmla="*/ 1790700 h 3680460"/>
                <a:gd name="connsiteX22" fmla="*/ 4434840 w 4442460"/>
                <a:gd name="connsiteY22" fmla="*/ 1783080 h 3680460"/>
                <a:gd name="connsiteX23" fmla="*/ 4442460 w 4442460"/>
                <a:gd name="connsiteY23" fmla="*/ 312420 h 3680460"/>
                <a:gd name="connsiteX24" fmla="*/ 3779520 w 4442460"/>
                <a:gd name="connsiteY24" fmla="*/ 350520 h 368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442460" h="3680460">
                  <a:moveTo>
                    <a:pt x="3779520" y="350520"/>
                  </a:moveTo>
                  <a:lnTo>
                    <a:pt x="3771900" y="0"/>
                  </a:lnTo>
                  <a:lnTo>
                    <a:pt x="160020" y="76200"/>
                  </a:lnTo>
                  <a:lnTo>
                    <a:pt x="60960" y="106680"/>
                  </a:lnTo>
                  <a:lnTo>
                    <a:pt x="7620" y="160020"/>
                  </a:lnTo>
                  <a:lnTo>
                    <a:pt x="0" y="266700"/>
                  </a:lnTo>
                  <a:lnTo>
                    <a:pt x="22860" y="411480"/>
                  </a:lnTo>
                  <a:lnTo>
                    <a:pt x="655320" y="2110740"/>
                  </a:lnTo>
                  <a:lnTo>
                    <a:pt x="1295400" y="2095500"/>
                  </a:lnTo>
                  <a:lnTo>
                    <a:pt x="1455420" y="2575560"/>
                  </a:lnTo>
                  <a:lnTo>
                    <a:pt x="2232660" y="2567940"/>
                  </a:lnTo>
                  <a:lnTo>
                    <a:pt x="2316480" y="2819400"/>
                  </a:lnTo>
                  <a:lnTo>
                    <a:pt x="2979420" y="2590800"/>
                  </a:lnTo>
                  <a:lnTo>
                    <a:pt x="3878580" y="3512820"/>
                  </a:lnTo>
                  <a:lnTo>
                    <a:pt x="4061460" y="3566160"/>
                  </a:lnTo>
                  <a:lnTo>
                    <a:pt x="4046220" y="3672840"/>
                  </a:lnTo>
                  <a:lnTo>
                    <a:pt x="4366260" y="3680460"/>
                  </a:lnTo>
                  <a:lnTo>
                    <a:pt x="4366260" y="3649980"/>
                  </a:lnTo>
                  <a:lnTo>
                    <a:pt x="4404360" y="3649980"/>
                  </a:lnTo>
                  <a:lnTo>
                    <a:pt x="4358640" y="2270760"/>
                  </a:lnTo>
                  <a:lnTo>
                    <a:pt x="4389120" y="1927860"/>
                  </a:lnTo>
                  <a:lnTo>
                    <a:pt x="4389120" y="1790700"/>
                  </a:lnTo>
                  <a:lnTo>
                    <a:pt x="4434840" y="1783080"/>
                  </a:lnTo>
                  <a:lnTo>
                    <a:pt x="4442460" y="312420"/>
                  </a:lnTo>
                  <a:lnTo>
                    <a:pt x="3779520" y="350520"/>
                  </a:lnTo>
                  <a:close/>
                </a:path>
              </a:pathLst>
            </a:custGeom>
            <a:noFill/>
            <a:ln w="25400">
              <a:solidFill>
                <a:srgbClr val="C00000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3062514" y="1944914"/>
              <a:ext cx="5747657" cy="145143"/>
            </a:xfrm>
            <a:custGeom>
              <a:avLst/>
              <a:gdLst>
                <a:gd name="connsiteX0" fmla="*/ 0 w 5747657"/>
                <a:gd name="connsiteY0" fmla="*/ 145143 h 145143"/>
                <a:gd name="connsiteX1" fmla="*/ 5747657 w 5747657"/>
                <a:gd name="connsiteY1" fmla="*/ 0 h 14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47657" h="145143">
                  <a:moveTo>
                    <a:pt x="0" y="145143"/>
                  </a:moveTo>
                  <a:lnTo>
                    <a:pt x="5747657" y="0"/>
                  </a:lnTo>
                </a:path>
              </a:pathLst>
            </a:custGeom>
            <a:noFill/>
            <a:ln w="127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7997371" y="740229"/>
              <a:ext cx="43543" cy="1190171"/>
            </a:xfrm>
            <a:custGeom>
              <a:avLst/>
              <a:gdLst>
                <a:gd name="connsiteX0" fmla="*/ 0 w 43543"/>
                <a:gd name="connsiteY0" fmla="*/ 1190171 h 1190171"/>
                <a:gd name="connsiteX1" fmla="*/ 43543 w 43543"/>
                <a:gd name="connsiteY1" fmla="*/ 0 h 119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543" h="1190171">
                  <a:moveTo>
                    <a:pt x="0" y="1190171"/>
                  </a:moveTo>
                  <a:lnTo>
                    <a:pt x="43543" y="0"/>
                  </a:lnTo>
                </a:path>
              </a:pathLst>
            </a:custGeom>
            <a:noFill/>
            <a:ln w="1270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3062514" y="711200"/>
              <a:ext cx="2423886" cy="5791200"/>
            </a:xfrm>
            <a:custGeom>
              <a:avLst/>
              <a:gdLst>
                <a:gd name="connsiteX0" fmla="*/ 0 w 2423886"/>
                <a:gd name="connsiteY0" fmla="*/ 1059543 h 5791200"/>
                <a:gd name="connsiteX1" fmla="*/ 72572 w 2423886"/>
                <a:gd name="connsiteY1" fmla="*/ 1204686 h 5791200"/>
                <a:gd name="connsiteX2" fmla="*/ 406400 w 2423886"/>
                <a:gd name="connsiteY2" fmla="*/ 1886857 h 5791200"/>
                <a:gd name="connsiteX3" fmla="*/ 754743 w 2423886"/>
                <a:gd name="connsiteY3" fmla="*/ 2786743 h 5791200"/>
                <a:gd name="connsiteX4" fmla="*/ 1103086 w 2423886"/>
                <a:gd name="connsiteY4" fmla="*/ 3831771 h 5791200"/>
                <a:gd name="connsiteX5" fmla="*/ 1422400 w 2423886"/>
                <a:gd name="connsiteY5" fmla="*/ 4818743 h 5791200"/>
                <a:gd name="connsiteX6" fmla="*/ 1683657 w 2423886"/>
                <a:gd name="connsiteY6" fmla="*/ 5791200 h 5791200"/>
                <a:gd name="connsiteX7" fmla="*/ 2423886 w 2423886"/>
                <a:gd name="connsiteY7" fmla="*/ 5791200 h 5791200"/>
                <a:gd name="connsiteX8" fmla="*/ 2104572 w 2423886"/>
                <a:gd name="connsiteY8" fmla="*/ 4804229 h 5791200"/>
                <a:gd name="connsiteX9" fmla="*/ 1683657 w 2423886"/>
                <a:gd name="connsiteY9" fmla="*/ 3715657 h 5791200"/>
                <a:gd name="connsiteX10" fmla="*/ 1451429 w 2423886"/>
                <a:gd name="connsiteY10" fmla="*/ 3018971 h 5791200"/>
                <a:gd name="connsiteX11" fmla="*/ 1233715 w 2423886"/>
                <a:gd name="connsiteY11" fmla="*/ 2409371 h 5791200"/>
                <a:gd name="connsiteX12" fmla="*/ 943429 w 2423886"/>
                <a:gd name="connsiteY12" fmla="*/ 1712686 h 5791200"/>
                <a:gd name="connsiteX13" fmla="*/ 682172 w 2423886"/>
                <a:gd name="connsiteY13" fmla="*/ 1045029 h 5791200"/>
                <a:gd name="connsiteX14" fmla="*/ 290286 w 2423886"/>
                <a:gd name="connsiteY14" fmla="*/ 333829 h 5791200"/>
                <a:gd name="connsiteX15" fmla="*/ 101600 w 2423886"/>
                <a:gd name="connsiteY15" fmla="*/ 0 h 5791200"/>
                <a:gd name="connsiteX16" fmla="*/ 0 w 2423886"/>
                <a:gd name="connsiteY16" fmla="*/ 0 h 5791200"/>
                <a:gd name="connsiteX17" fmla="*/ 0 w 2423886"/>
                <a:gd name="connsiteY17" fmla="*/ 1059543 h 579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23886" h="5791200">
                  <a:moveTo>
                    <a:pt x="0" y="1059543"/>
                  </a:moveTo>
                  <a:lnTo>
                    <a:pt x="72572" y="1204686"/>
                  </a:lnTo>
                  <a:lnTo>
                    <a:pt x="406400" y="1886857"/>
                  </a:lnTo>
                  <a:lnTo>
                    <a:pt x="754743" y="2786743"/>
                  </a:lnTo>
                  <a:lnTo>
                    <a:pt x="1103086" y="3831771"/>
                  </a:lnTo>
                  <a:lnTo>
                    <a:pt x="1422400" y="4818743"/>
                  </a:lnTo>
                  <a:lnTo>
                    <a:pt x="1683657" y="5791200"/>
                  </a:lnTo>
                  <a:lnTo>
                    <a:pt x="2423886" y="5791200"/>
                  </a:lnTo>
                  <a:lnTo>
                    <a:pt x="2104572" y="4804229"/>
                  </a:lnTo>
                  <a:lnTo>
                    <a:pt x="1683657" y="3715657"/>
                  </a:lnTo>
                  <a:lnTo>
                    <a:pt x="1451429" y="3018971"/>
                  </a:lnTo>
                  <a:lnTo>
                    <a:pt x="1233715" y="2409371"/>
                  </a:lnTo>
                  <a:lnTo>
                    <a:pt x="943429" y="1712686"/>
                  </a:lnTo>
                  <a:lnTo>
                    <a:pt x="682172" y="1045029"/>
                  </a:lnTo>
                  <a:lnTo>
                    <a:pt x="290286" y="333829"/>
                  </a:lnTo>
                  <a:lnTo>
                    <a:pt x="101600" y="0"/>
                  </a:lnTo>
                  <a:lnTo>
                    <a:pt x="0" y="0"/>
                  </a:lnTo>
                  <a:lnTo>
                    <a:pt x="0" y="1059543"/>
                  </a:lnTo>
                  <a:close/>
                </a:path>
              </a:pathLst>
            </a:custGeom>
            <a:solidFill>
              <a:schemeClr val="accent6">
                <a:lumMod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Picture 2" descr="I:\中心项目\行走上海\街道试点踏勘\IMG_113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" y="562472"/>
            <a:ext cx="6858000" cy="458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42241" y="3654857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  <a:latin typeface="方正超粗黑简体" pitchFamily="65" charset="-122"/>
                <a:ea typeface="方正超粗黑简体" pitchFamily="65" charset="-122"/>
              </a:rPr>
              <a:t>仙霞街道</a:t>
            </a:r>
            <a:endParaRPr lang="zh-CN" altLang="en-US" sz="4400" dirty="0">
              <a:solidFill>
                <a:schemeClr val="bg1"/>
              </a:solidFill>
              <a:latin typeface="方正超粗黑简体" pitchFamily="65" charset="-122"/>
              <a:ea typeface="方正超粗黑简体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15751"/>
            <a:ext cx="6858000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 smtClean="0">
                <a:latin typeface="H-冬青黑体传统中文-W3" pitchFamily="2" charset="-122"/>
                <a:ea typeface="H-冬青黑体传统中文-W3" pitchFamily="2" charset="-122"/>
              </a:rPr>
              <a:t>3. </a:t>
            </a:r>
            <a:r>
              <a:rPr lang="zh-CN" altLang="en-US" sz="2000" b="1" dirty="0" smtClean="0">
                <a:latin typeface="H-冬青黑体传统中文-W3" pitchFamily="2" charset="-122"/>
                <a:ea typeface="H-冬青黑体传统中文-W3" pitchFamily="2" charset="-122"/>
              </a:rPr>
              <a:t>虹旭小区</a:t>
            </a:r>
            <a:endParaRPr lang="zh-CN" altLang="en-US" sz="2000" b="1" dirty="0">
              <a:solidFill>
                <a:srgbClr val="C00000"/>
              </a:solidFill>
              <a:latin typeface="H-冬青黑体传统中文-W3" pitchFamily="2" charset="-122"/>
              <a:ea typeface="H-冬青黑体传统中文-W3" pitchFamily="2" charset="-122"/>
            </a:endParaRP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4115172" y="9276888"/>
            <a:ext cx="2523331" cy="33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500"/>
              </a:spcAft>
              <a:defRPr/>
            </a:pPr>
            <a:r>
              <a:rPr lang="zh-CN" altLang="en-US" sz="1200" b="1" dirty="0" smtClean="0">
                <a:latin typeface="华文细黑" pitchFamily="2" charset="-122"/>
                <a:ea typeface="华文细黑" pitchFamily="2" charset="-122"/>
              </a:rPr>
              <a:t>区位图</a:t>
            </a:r>
            <a:endParaRPr lang="zh-CN" altLang="en-US" sz="1200" b="1" dirty="0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7" name="圆角矩形标注 26"/>
          <p:cNvSpPr/>
          <p:nvPr/>
        </p:nvSpPr>
        <p:spPr>
          <a:xfrm>
            <a:off x="667881" y="7927591"/>
            <a:ext cx="2161478" cy="1349297"/>
          </a:xfrm>
          <a:prstGeom prst="wedgeRoundRectCallout">
            <a:avLst>
              <a:gd name="adj1" fmla="val 50827"/>
              <a:gd name="adj2" fmla="val -7625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  <a:defRPr/>
            </a:pPr>
            <a:r>
              <a:rPr lang="zh-CN" altLang="en-US" sz="16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虹旭小区</a:t>
            </a:r>
            <a:endParaRPr lang="en-US" altLang="zh-CN" sz="1600" b="1" dirty="0" smtClean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  <a:p>
            <a:pPr marL="171450" indent="-171450" algn="just">
              <a:spcAft>
                <a:spcPts val="500"/>
              </a:spcAft>
              <a:buFont typeface="Wingdings" pitchFamily="2" charset="2"/>
              <a:buChar char="ü"/>
              <a:defRPr/>
            </a:pPr>
            <a:r>
              <a:rPr lang="zh-CN" altLang="en-US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地址：虹古路</a:t>
            </a:r>
            <a:r>
              <a:rPr lang="en-US" altLang="zh-CN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417</a:t>
            </a:r>
            <a:r>
              <a:rPr lang="zh-CN" altLang="en-US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弄</a:t>
            </a:r>
            <a:endParaRPr lang="en-US" altLang="zh-CN" sz="1200" b="1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  <a:p>
            <a:pPr marL="171450" indent="-171450" algn="just">
              <a:spcAft>
                <a:spcPts val="500"/>
              </a:spcAft>
              <a:buFont typeface="Wingdings" pitchFamily="2" charset="2"/>
              <a:buChar char="ü"/>
              <a:defRPr/>
            </a:pPr>
            <a:r>
              <a:rPr lang="zh-CN" altLang="en-US" sz="1200" b="1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用地面积</a:t>
            </a:r>
            <a:r>
              <a:rPr lang="zh-CN" altLang="en-US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：</a:t>
            </a:r>
            <a:r>
              <a:rPr lang="en-US" altLang="zh-CN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26542m2</a:t>
            </a:r>
            <a:endParaRPr lang="en-US" altLang="zh-CN" sz="1200" b="1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  <a:p>
            <a:pPr marL="171450" indent="-171450" algn="just">
              <a:spcAft>
                <a:spcPts val="500"/>
              </a:spcAft>
              <a:buFont typeface="Wingdings" pitchFamily="2" charset="2"/>
              <a:buChar char="ü"/>
              <a:defRPr/>
            </a:pPr>
            <a:r>
              <a:rPr lang="zh-CN" altLang="en-US" sz="1200" b="1" dirty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建筑面积</a:t>
            </a:r>
            <a:r>
              <a:rPr lang="zh-CN" altLang="en-US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：</a:t>
            </a:r>
            <a:r>
              <a:rPr lang="en-US" altLang="zh-CN" sz="1200" b="1" dirty="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rPr>
              <a:t>42317.94m2</a:t>
            </a:r>
            <a:endParaRPr lang="zh-CN" altLang="en-US" sz="1200" b="1" dirty="0">
              <a:solidFill>
                <a:schemeClr val="tx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43" r="30571"/>
          <a:stretch/>
        </p:blipFill>
        <p:spPr bwMode="auto">
          <a:xfrm>
            <a:off x="0" y="6769"/>
            <a:ext cx="6857999" cy="994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34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</TotalTime>
  <Words>2110</Words>
  <Application>Microsoft Macintosh PowerPoint</Application>
  <PresentationFormat>A4 纸张(210x297 毫米)</PresentationFormat>
  <Paragraphs>311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6" baseType="lpstr">
      <vt:lpstr>Arial</vt:lpstr>
      <vt:lpstr>Calibri</vt:lpstr>
      <vt:lpstr>H-冬青黑体传统中文-W3</vt:lpstr>
      <vt:lpstr>Kozuka Gothic Pr6N B</vt:lpstr>
      <vt:lpstr>Minion Pro SmBd</vt:lpstr>
      <vt:lpstr>Times New Roman</vt:lpstr>
      <vt:lpstr>Wingdings</vt:lpstr>
      <vt:lpstr>方正超粗黑简体</vt:lpstr>
      <vt:lpstr>方正黄草简体</vt:lpstr>
      <vt:lpstr>华文细黑</vt:lpstr>
      <vt:lpstr>宋体</vt:lpstr>
      <vt:lpstr>微软雅黑</vt:lpstr>
      <vt:lpstr>新宋体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Microsoft Office 用户</cp:lastModifiedBy>
  <cp:revision>66</cp:revision>
  <cp:lastPrinted>2016-04-13T04:35:21Z</cp:lastPrinted>
  <dcterms:created xsi:type="dcterms:W3CDTF">2016-04-12T05:59:00Z</dcterms:created>
  <dcterms:modified xsi:type="dcterms:W3CDTF">2016-09-01T02:28:17Z</dcterms:modified>
</cp:coreProperties>
</file>